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473" r:id="rId2"/>
    <p:sldId id="1467" r:id="rId3"/>
    <p:sldId id="1416" r:id="rId4"/>
    <p:sldId id="1510" r:id="rId5"/>
    <p:sldId id="1442" r:id="rId6"/>
    <p:sldId id="1476" r:id="rId7"/>
    <p:sldId id="1496" r:id="rId8"/>
    <p:sldId id="1483" r:id="rId9"/>
    <p:sldId id="520" r:id="rId10"/>
    <p:sldId id="1507" r:id="rId11"/>
    <p:sldId id="1508" r:id="rId12"/>
    <p:sldId id="1509" r:id="rId13"/>
    <p:sldId id="1340" r:id="rId14"/>
    <p:sldId id="1494" r:id="rId15"/>
    <p:sldId id="1424" r:id="rId16"/>
    <p:sldId id="1425" r:id="rId17"/>
    <p:sldId id="1482" r:id="rId18"/>
    <p:sldId id="1344" r:id="rId19"/>
    <p:sldId id="498" r:id="rId20"/>
    <p:sldId id="1487" r:id="rId21"/>
    <p:sldId id="14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 userDrawn="1">
          <p15:clr>
            <a:srgbClr val="A4A3A4"/>
          </p15:clr>
        </p15:guide>
        <p15:guide id="2" pos="1255" userDrawn="1">
          <p15:clr>
            <a:srgbClr val="A4A3A4"/>
          </p15:clr>
        </p15:guide>
        <p15:guide id="3" orient="horz" pos="640" userDrawn="1">
          <p15:clr>
            <a:srgbClr val="A4A3A4"/>
          </p15:clr>
        </p15:guide>
        <p15:guide id="4" pos="2933" userDrawn="1">
          <p15:clr>
            <a:srgbClr val="A4A3A4"/>
          </p15:clr>
        </p15:guide>
        <p15:guide id="5" pos="234" userDrawn="1">
          <p15:clr>
            <a:srgbClr val="A4A3A4"/>
          </p15:clr>
        </p15:guide>
        <p15:guide id="6" pos="70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LDE DEBRIEUX" initials="MD" lastIdx="27" clrIdx="0">
    <p:extLst>
      <p:ext uri="{19B8F6BF-5375-455C-9EA6-DF929625EA0E}">
        <p15:presenceInfo xmlns:p15="http://schemas.microsoft.com/office/powerpoint/2012/main" userId="S-1-5-21-2901163039-3281240111-3707936290-271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E46"/>
    <a:srgbClr val="0070C0"/>
    <a:srgbClr val="E84E0F"/>
    <a:srgbClr val="BBE2B4"/>
    <a:srgbClr val="E8E5AE"/>
    <a:srgbClr val="FA9CC7"/>
    <a:srgbClr val="F29DF9"/>
    <a:srgbClr val="CAFCD0"/>
    <a:srgbClr val="CC0000"/>
    <a:srgbClr val="1B4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10" autoAdjust="0"/>
    <p:restoredTop sz="85930" autoAdjust="0"/>
  </p:normalViewPr>
  <p:slideViewPr>
    <p:cSldViewPr snapToGrid="0">
      <p:cViewPr varScale="1">
        <p:scale>
          <a:sx n="99" d="100"/>
          <a:sy n="99" d="100"/>
        </p:scale>
        <p:origin x="696" y="78"/>
      </p:cViewPr>
      <p:guideLst>
        <p:guide orient="horz" pos="4088"/>
        <p:guide pos="1255"/>
        <p:guide orient="horz" pos="640"/>
        <p:guide pos="2933"/>
        <p:guide pos="234"/>
        <p:guide pos="7015"/>
      </p:guideLst>
    </p:cSldViewPr>
  </p:slideViewPr>
  <p:notesTextViewPr>
    <p:cViewPr>
      <p:scale>
        <a:sx n="3" d="2"/>
        <a:sy n="3" d="2"/>
      </p:scale>
      <p:origin x="0" y="-186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amilet:Library:Containers:com.apple.mail:Data:Library:Mail%20Downloads:F2FCD624-1A43-442E-956C-07963D6B7669:2013-2014%20distribution%20universitai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779052083309091"/>
          <c:y val="0.23808953140085401"/>
          <c:w val="0.57665627819229326"/>
          <c:h val="0.5491532396705914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2091CD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1799-4F1D-A507-1CA30FD7BE84}"/>
              </c:ext>
            </c:extLst>
          </c:dPt>
          <c:dPt>
            <c:idx val="1"/>
            <c:bubble3D val="0"/>
            <c:spPr>
              <a:solidFill>
                <a:srgbClr val="EF702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799-4F1D-A507-1CA30FD7BE84}"/>
              </c:ext>
            </c:extLst>
          </c:dPt>
          <c:dPt>
            <c:idx val="2"/>
            <c:bubble3D val="0"/>
            <c:spPr>
              <a:solidFill>
                <a:srgbClr val="89D4E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1799-4F1D-A507-1CA30FD7BE84}"/>
              </c:ext>
            </c:extLst>
          </c:dPt>
          <c:dPt>
            <c:idx val="3"/>
            <c:bubble3D val="0"/>
            <c:spPr>
              <a:solidFill>
                <a:srgbClr val="202C4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799-4F1D-A507-1CA30FD7BE84}"/>
              </c:ext>
            </c:extLst>
          </c:dPt>
          <c:dPt>
            <c:idx val="4"/>
            <c:bubble3D val="0"/>
            <c:spPr>
              <a:solidFill>
                <a:srgbClr val="E7461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799-4F1D-A507-1CA30FD7BE84}"/>
              </c:ext>
            </c:extLst>
          </c:dPt>
          <c:dLbls>
            <c:dLbl>
              <c:idx val="0"/>
              <c:layout>
                <c:manualLayout>
                  <c:x val="-5.8780542121501821E-2"/>
                  <c:y val="-7.5432691768061597E-2"/>
                </c:manualLayout>
              </c:layout>
              <c:tx>
                <c:rich>
                  <a:bodyPr/>
                  <a:lstStyle/>
                  <a:p>
                    <a:fld id="{6C577C07-EBC5-4561-B507-82C8C7ED2834}" type="CATEGORYNAME">
                      <a:rPr lang="en-US" b="1" dirty="0">
                        <a:solidFill>
                          <a:srgbClr val="2A2E46"/>
                        </a:solidFill>
                      </a:rPr>
                      <a:pPr/>
                      <a:t>[NOM DE CATÉGORIE]</a:t>
                    </a:fld>
                    <a:r>
                      <a:rPr lang="en-US" baseline="0" dirty="0">
                        <a:solidFill>
                          <a:srgbClr val="2A2E46"/>
                        </a:solidFill>
                      </a:rPr>
                      <a:t>
</a:t>
                    </a:r>
                    <a:fld id="{B0DEE5FD-58E0-45E0-878B-485B4CA59C8B}" type="PERCENTAGE">
                      <a:rPr lang="en-US" baseline="0" dirty="0">
                        <a:solidFill>
                          <a:srgbClr val="2A2E46"/>
                        </a:solidFill>
                      </a:rPr>
                      <a:pPr/>
                      <a:t>[POURCENTAGE]</a:t>
                    </a:fld>
                    <a:endParaRPr lang="en-US" baseline="0" dirty="0">
                      <a:solidFill>
                        <a:srgbClr val="2A2E46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799-4F1D-A507-1CA30FD7BE84}"/>
                </c:ext>
              </c:extLst>
            </c:dLbl>
            <c:dLbl>
              <c:idx val="1"/>
              <c:layout>
                <c:manualLayout>
                  <c:x val="4.2997717035916275E-2"/>
                  <c:y val="-0.1053774680499873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fr-FR"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76CA9F7-032D-4496-8059-95D471620432}" type="CATEGORYNAME">
                      <a:rPr lang="en-US" b="1">
                        <a:solidFill>
                          <a:srgbClr val="2A2E46"/>
                        </a:solidFill>
                      </a:rPr>
                      <a:pPr>
                        <a:defRPr lang="fr-FR" sz="1200">
                          <a:solidFill>
                            <a:schemeClr val="bg1"/>
                          </a:solidFill>
                        </a:defRPr>
                      </a:pPr>
                      <a:t>[NOM DE CATÉGORIE]</a:t>
                    </a:fld>
                    <a:r>
                      <a:rPr lang="en-US" baseline="0" dirty="0">
                        <a:solidFill>
                          <a:srgbClr val="2A2E46"/>
                        </a:solidFill>
                      </a:rPr>
                      <a:t>
</a:t>
                    </a:r>
                    <a:fld id="{B4C2F348-53C9-412D-9719-F8003438F435}" type="PERCENTAGE">
                      <a:rPr lang="en-US" baseline="0">
                        <a:solidFill>
                          <a:srgbClr val="2A2E46"/>
                        </a:solidFill>
                      </a:rPr>
                      <a:pPr>
                        <a:defRPr lang="fr-FR" sz="1200">
                          <a:solidFill>
                            <a:schemeClr val="bg1"/>
                          </a:solidFill>
                        </a:defRPr>
                      </a:pPr>
                      <a:t>[POURCENTAGE]</a:t>
                    </a:fld>
                    <a:endParaRPr lang="en-US" baseline="0" dirty="0">
                      <a:solidFill>
                        <a:srgbClr val="2A2E4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fr-FR"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799-4F1D-A507-1CA30FD7BE84}"/>
                </c:ext>
              </c:extLst>
            </c:dLbl>
            <c:dLbl>
              <c:idx val="2"/>
              <c:layout>
                <c:manualLayout>
                  <c:x val="-3.1289980786637785E-2"/>
                  <c:y val="4.772933576591317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fr-FR"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5B80CC7-DD8D-4597-9F8B-26A195C06426}" type="CATEGORYNAME">
                      <a:rPr lang="en-US" b="1">
                        <a:solidFill>
                          <a:srgbClr val="2A2E46"/>
                        </a:solidFill>
                      </a:rPr>
                      <a:pPr>
                        <a:defRPr lang="fr-FR" sz="1200">
                          <a:solidFill>
                            <a:schemeClr val="bg1"/>
                          </a:solidFill>
                        </a:defRPr>
                      </a:pPr>
                      <a:t>[NOM DE CATÉGORIE]</a:t>
                    </a:fld>
                    <a:r>
                      <a:rPr lang="en-US" baseline="0" dirty="0">
                        <a:solidFill>
                          <a:srgbClr val="2A2E46"/>
                        </a:solidFill>
                      </a:rPr>
                      <a:t>
</a:t>
                    </a:r>
                    <a:fld id="{7EC88008-1AD5-4131-9F28-77A8152D2D65}" type="PERCENTAGE">
                      <a:rPr lang="en-US" baseline="0">
                        <a:solidFill>
                          <a:srgbClr val="2A2E46"/>
                        </a:solidFill>
                      </a:rPr>
                      <a:pPr>
                        <a:defRPr lang="fr-FR" sz="1200">
                          <a:solidFill>
                            <a:schemeClr val="bg1"/>
                          </a:solidFill>
                        </a:defRPr>
                      </a:pPr>
                      <a:t>[POURCENTAGE]</a:t>
                    </a:fld>
                    <a:endParaRPr lang="en-US" baseline="0" dirty="0">
                      <a:solidFill>
                        <a:srgbClr val="2A2E4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fr-FR"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1040732683781"/>
                      <c:h val="0.171861961035120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799-4F1D-A507-1CA30FD7BE84}"/>
                </c:ext>
              </c:extLst>
            </c:dLbl>
            <c:dLbl>
              <c:idx val="3"/>
              <c:layout>
                <c:manualLayout>
                  <c:x val="9.6244476859854697E-2"/>
                  <c:y val="0.2224140028189075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fr-FR"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82771CC-829D-45D7-8C33-49B587AB64C9}" type="CATEGORYNAME">
                      <a:rPr lang="en-US" b="1">
                        <a:solidFill>
                          <a:srgbClr val="2A2E46"/>
                        </a:solidFill>
                      </a:rPr>
                      <a:pPr>
                        <a:defRPr lang="fr-FR" sz="1200">
                          <a:solidFill>
                            <a:schemeClr val="bg1"/>
                          </a:solidFill>
                        </a:defRPr>
                      </a:pPr>
                      <a:t>[NOM DE CATÉGORIE]</a:t>
                    </a:fld>
                    <a:r>
                      <a:rPr lang="en-US" baseline="0" dirty="0">
                        <a:solidFill>
                          <a:srgbClr val="2A2E46"/>
                        </a:solidFill>
                      </a:rPr>
                      <a:t>
</a:t>
                    </a:r>
                    <a:fld id="{CC9ABE04-BF9D-4A97-B3D6-EE3333096736}" type="PERCENTAGE">
                      <a:rPr lang="en-US" baseline="0">
                        <a:solidFill>
                          <a:srgbClr val="2A2E46"/>
                        </a:solidFill>
                      </a:rPr>
                      <a:pPr>
                        <a:defRPr lang="fr-FR" sz="1200">
                          <a:solidFill>
                            <a:schemeClr val="bg1"/>
                          </a:solidFill>
                        </a:defRPr>
                      </a:pPr>
                      <a:t>[POURCENTAGE]</a:t>
                    </a:fld>
                    <a:endParaRPr lang="en-US" baseline="0" dirty="0">
                      <a:solidFill>
                        <a:srgbClr val="2A2E4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fr-FR"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799-4F1D-A507-1CA30FD7BE84}"/>
                </c:ext>
              </c:extLst>
            </c:dLbl>
            <c:dLbl>
              <c:idx val="4"/>
              <c:layout>
                <c:manualLayout>
                  <c:x val="4.9172560685247807E-2"/>
                  <c:y val="-1.212432605409526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fr-FR"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baseline="0" dirty="0">
                        <a:solidFill>
                          <a:srgbClr val="2A2E46"/>
                        </a:solidFill>
                      </a:rPr>
                      <a:t>Language, literature &amp; communication</a:t>
                    </a:r>
                    <a:r>
                      <a:rPr lang="en-US" sz="1200" baseline="0" dirty="0">
                        <a:solidFill>
                          <a:srgbClr val="2A2E46"/>
                        </a:solidFill>
                      </a:rPr>
                      <a:t>
</a:t>
                    </a:r>
                    <a:fld id="{6E0CA468-999B-42E7-B474-7D737C4B05F9}" type="PERCENTAGE">
                      <a:rPr lang="en-US" sz="1200" baseline="0">
                        <a:solidFill>
                          <a:srgbClr val="2A2E46"/>
                        </a:solidFill>
                      </a:rPr>
                      <a:pPr>
                        <a:defRPr lang="fr-FR" sz="1400"/>
                      </a:pPr>
                      <a:t>[POURCENTAGE]</a:t>
                    </a:fld>
                    <a:endParaRPr lang="en-US" sz="1200" baseline="0" dirty="0">
                      <a:solidFill>
                        <a:srgbClr val="2A2E4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fr-FR"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49658992591281"/>
                      <c:h val="0.209395854469603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799-4F1D-A507-1CA30FD7BE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fr-FR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Feuil1!$A$5:$A$9</c:f>
              <c:strCache>
                <c:ptCount val="5"/>
                <c:pt idx="0">
                  <c:v>Engineering</c:v>
                </c:pt>
                <c:pt idx="1">
                  <c:v>Sciences &amp; Technologies</c:v>
                </c:pt>
                <c:pt idx="2">
                  <c:v>Health Sciences</c:v>
                </c:pt>
                <c:pt idx="3">
                  <c:v>Social Sciences</c:v>
                </c:pt>
                <c:pt idx="4">
                  <c:v>Languages/ Literature/communication</c:v>
                </c:pt>
              </c:strCache>
            </c:strRef>
          </c:cat>
          <c:val>
            <c:numRef>
              <c:f>Feuil1!$B$5:$B$9</c:f>
              <c:numCache>
                <c:formatCode>General</c:formatCode>
                <c:ptCount val="5"/>
                <c:pt idx="0">
                  <c:v>5600</c:v>
                </c:pt>
                <c:pt idx="1">
                  <c:v>12594</c:v>
                </c:pt>
                <c:pt idx="2">
                  <c:v>5424</c:v>
                </c:pt>
                <c:pt idx="3">
                  <c:v>16000</c:v>
                </c:pt>
                <c:pt idx="4">
                  <c:v>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99-4F1D-A507-1CA30FD7BE8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3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6BEB-EE60-4DBC-89D2-754B757CD6E7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E229-B20A-4164-A8E2-E3E5341644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6D8DA-7125-4CA3-828C-7DD38985E502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B5DC-3C00-4937-9CE4-4DA4D5B615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-grenoble-alpes.fr/universite/ambition-et-strategie/la-graduate-school/la-graduate-school-gs-uga-900243.kjsp?RH=159480615094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univ-grenoble-alpes.fr/recherche/projets-structurants/la-graduate-school-chimie-biologie-sante/la-graduate-school-chimie-biologie-sante--709330.kjsp?RH=1594806150940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gre-grenoble.org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16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Bef>
                <a:spcPts val="7200"/>
              </a:spcBef>
              <a:buClr>
                <a:srgbClr val="64382D"/>
              </a:buClr>
              <a:buSzPct val="100000"/>
              <a:tabLst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900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79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Bef>
                <a:spcPts val="7200"/>
              </a:spcBef>
              <a:buClr>
                <a:srgbClr val="64382D"/>
              </a:buClr>
              <a:buSzPct val="100000"/>
              <a:tabLst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900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75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hlinkClick r:id="rId3"/>
              </a:rPr>
              <a:t>https://www.univ-grenoble-alpes.fr/universite/ambition-et-strategie/la-graduate-school/la-graduate-school-gs-uga-900243.kjsp?RH=1594806150940</a:t>
            </a:r>
            <a:endParaRPr lang="fr-FR" dirty="0"/>
          </a:p>
          <a:p>
            <a:r>
              <a:rPr lang="fr-FR" dirty="0"/>
              <a:t>https://www.univ-grenoble-alpes.fr/about/ambition-and-strategy/graduate-school/graduate-school-gs-uga-900388.kjsp?RH=1579599905156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hlinkClick r:id="rId4"/>
              </a:rPr>
              <a:t>https://www.univ-grenoble-alpes.fr/recherche/projets-structurants/la-graduate-school-chimie-biologie-sante/la-graduate-school-chimie-biologie-sante--</a:t>
            </a:r>
            <a:r>
              <a:rPr lang="fr-FR" dirty="0" smtClean="0">
                <a:hlinkClick r:id="rId4"/>
              </a:rPr>
              <a:t>709330.kjsp?RH=1594806150940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60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73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Aménagement d’études</a:t>
            </a:r>
            <a:r>
              <a:rPr lang="fr-FR" baseline="0" dirty="0"/>
              <a:t> : https://www.univ-grenoble-alpes.fr/formation/modalites-de-formation/amenagement-d-etudes-pour-les-etudiants-a-besoins-specifiques/ </a:t>
            </a:r>
            <a:endParaRPr lang="fr-FR" dirty="0"/>
          </a:p>
          <a:p>
            <a:endParaRPr lang="fr-FR" dirty="0"/>
          </a:p>
          <a:p>
            <a:r>
              <a:rPr lang="fr-FR" dirty="0"/>
              <a:t>Migrants/</a:t>
            </a:r>
            <a:r>
              <a:rPr lang="fr-FR" dirty="0" err="1"/>
              <a:t>refugees</a:t>
            </a:r>
            <a:r>
              <a:rPr lang="fr-FR" baseline="0" dirty="0"/>
              <a:t> : https://campus.univ-grenoble-alpes.fr/fr/menu-principal/droits-et-soutien/migrants-refugies-ou-demandeurs-d-asile/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42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Office locations and contact info </a:t>
            </a:r>
            <a:r>
              <a:rPr lang="fr-FR" b="1" baseline="0" dirty="0"/>
              <a:t>for Grenoble, Savoie, and Valence (English version): </a:t>
            </a:r>
          </a:p>
          <a:p>
            <a:r>
              <a:rPr lang="fr-FR" dirty="0"/>
              <a:t>https://international.univ-grenoble-alpes.fr/en/offices/offices/ </a:t>
            </a:r>
          </a:p>
          <a:p>
            <a:endParaRPr lang="fr-FR" dirty="0"/>
          </a:p>
          <a:p>
            <a:r>
              <a:rPr lang="fr-FR" b="1" dirty="0"/>
              <a:t>On-campus</a:t>
            </a:r>
            <a:r>
              <a:rPr lang="fr-FR" b="1" baseline="0" dirty="0"/>
              <a:t> immigration/</a:t>
            </a:r>
            <a:r>
              <a:rPr lang="fr-FR" b="1" baseline="0" dirty="0" err="1"/>
              <a:t>préfeture</a:t>
            </a:r>
            <a:r>
              <a:rPr lang="fr-FR" b="1" baseline="0" dirty="0"/>
              <a:t> (St. Martin d’Hères campus </a:t>
            </a:r>
            <a:r>
              <a:rPr lang="fr-FR" b="1" baseline="0" dirty="0" err="1"/>
              <a:t>only</a:t>
            </a:r>
            <a:r>
              <a:rPr lang="fr-FR" b="1" baseline="0" dirty="0"/>
              <a:t>): </a:t>
            </a:r>
          </a:p>
          <a:p>
            <a:r>
              <a:rPr lang="en-US" dirty="0" err="1"/>
              <a:t>Espace</a:t>
            </a:r>
            <a:r>
              <a:rPr lang="en-US" dirty="0"/>
              <a:t> </a:t>
            </a:r>
            <a:r>
              <a:rPr lang="en-US" dirty="0" err="1"/>
              <a:t>Accueil</a:t>
            </a:r>
            <a:r>
              <a:rPr lang="en-US" dirty="0"/>
              <a:t> Information  - Domaine </a:t>
            </a:r>
            <a:r>
              <a:rPr lang="en-US" dirty="0" err="1"/>
              <a:t>Universitaire</a:t>
            </a:r>
            <a:endParaRPr lang="en-US" dirty="0"/>
          </a:p>
          <a:p>
            <a:r>
              <a:rPr lang="en-US" dirty="0"/>
              <a:t>1025 avenue Centrale - 38402 Saint Martin </a:t>
            </a:r>
            <a:r>
              <a:rPr lang="en-US" dirty="0" err="1"/>
              <a:t>d'Hères</a:t>
            </a:r>
            <a:endParaRPr lang="en-US" dirty="0"/>
          </a:p>
          <a:p>
            <a:endParaRPr lang="en-US" dirty="0"/>
          </a:p>
          <a:p>
            <a:r>
              <a:rPr lang="en-US" dirty="0"/>
              <a:t>Tram B and/or C:</a:t>
            </a:r>
          </a:p>
          <a:p>
            <a:r>
              <a:rPr lang="en-US" dirty="0"/>
              <a:t>Station "</a:t>
            </a:r>
            <a:r>
              <a:rPr lang="en-US" dirty="0" err="1"/>
              <a:t>Bibliothèques</a:t>
            </a:r>
            <a:r>
              <a:rPr lang="en-US" dirty="0"/>
              <a:t> </a:t>
            </a:r>
            <a:r>
              <a:rPr lang="en-US" dirty="0" err="1"/>
              <a:t>universitaires</a:t>
            </a:r>
            <a:r>
              <a:rPr lang="en-US" dirty="0"/>
              <a:t>"</a:t>
            </a:r>
          </a:p>
          <a:p>
            <a:endParaRPr lang="en-US" dirty="0"/>
          </a:p>
          <a:p>
            <a:r>
              <a:rPr lang="en-US" dirty="0"/>
              <a:t>Opening hours : from Monday to Friday from 9 a.m. to 5 p.m. from September to December</a:t>
            </a:r>
          </a:p>
          <a:p>
            <a:r>
              <a:rPr lang="en-US" dirty="0"/>
              <a:t>Contact : isso@grenoble-univ.fr</a:t>
            </a:r>
          </a:p>
          <a:p>
            <a:r>
              <a:rPr lang="en-US" dirty="0" err="1"/>
              <a:t>Tél</a:t>
            </a:r>
            <a:r>
              <a:rPr lang="en-US" dirty="0"/>
              <a:t>. 04 56 52 97 89</a:t>
            </a:r>
          </a:p>
          <a:p>
            <a:endParaRPr lang="en-US" dirty="0"/>
          </a:p>
          <a:p>
            <a:r>
              <a:rPr lang="fr-FR" b="1" dirty="0"/>
              <a:t>CUEF</a:t>
            </a:r>
            <a:r>
              <a:rPr lang="fr-FR" b="1" baseline="0" dirty="0"/>
              <a:t> </a:t>
            </a:r>
            <a:r>
              <a:rPr lang="fr-FR" b="1" baseline="0" dirty="0" err="1"/>
              <a:t>website</a:t>
            </a:r>
            <a:r>
              <a:rPr lang="fr-FR" b="1" baseline="0" dirty="0"/>
              <a:t>:</a:t>
            </a:r>
          </a:p>
          <a:p>
            <a:r>
              <a:rPr lang="fr-FR" baseline="0" dirty="0"/>
              <a:t>https://cuef.univ-grenoble-alpes.fr/en/ </a:t>
            </a:r>
          </a:p>
          <a:p>
            <a:endParaRPr lang="fr-FR" baseline="0" dirty="0"/>
          </a:p>
          <a:p>
            <a:r>
              <a:rPr lang="fr-FR" b="1" baseline="0" dirty="0" err="1"/>
              <a:t>Integre</a:t>
            </a:r>
            <a:r>
              <a:rPr lang="fr-FR" b="1" baseline="0" dirty="0"/>
              <a:t> </a:t>
            </a:r>
            <a:r>
              <a:rPr lang="fr-FR" b="1" baseline="0" dirty="0" err="1"/>
              <a:t>website</a:t>
            </a:r>
            <a:r>
              <a:rPr lang="fr-FR" b="1" baseline="0" dirty="0"/>
              <a:t>:</a:t>
            </a:r>
            <a:endParaRPr lang="fr-FR" b="1" dirty="0"/>
          </a:p>
          <a:p>
            <a:r>
              <a:rPr lang="fr-FR" dirty="0" smtClean="0"/>
              <a:t>https://en.integre-grenoble.org/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19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Video</a:t>
            </a:r>
            <a:r>
              <a:rPr lang="fr-FR" dirty="0"/>
              <a:t> url: https://</a:t>
            </a:r>
            <a:r>
              <a:rPr lang="fr-FR" dirty="0" smtClean="0"/>
              <a:t>www.youtube.com/watch?v=yUqPuarfOeo</a:t>
            </a:r>
            <a:endParaRPr lang="fr-FR" dirty="0"/>
          </a:p>
          <a:p>
            <a:r>
              <a:rPr lang="fr-FR" dirty="0"/>
              <a:t>Control + click to open </a:t>
            </a:r>
            <a:r>
              <a:rPr lang="fr-FR" dirty="0" err="1"/>
              <a:t>link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46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Sport infrastructures: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olympic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swimming pool, climbing walls, sport halls and grounds…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78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hlinkClick r:id="rId3"/>
              </a:rPr>
              <a:t>https://www.integre-grenoble.org/</a:t>
            </a:r>
            <a:r>
              <a:rPr lang="fr-FR" dirty="0"/>
              <a:t> </a:t>
            </a:r>
          </a:p>
          <a:p>
            <a:r>
              <a:rPr lang="fr-FR" dirty="0"/>
              <a:t>Control + Click on Facebook logo to go to </a:t>
            </a:r>
            <a:r>
              <a:rPr lang="fr-FR" dirty="0" err="1"/>
              <a:t>IntEGre</a:t>
            </a:r>
            <a:r>
              <a:rPr lang="fr-FR" dirty="0"/>
              <a:t> FB page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22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55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95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Video</a:t>
            </a:r>
            <a:r>
              <a:rPr lang="fr-FR"/>
              <a:t> </a:t>
            </a:r>
            <a:r>
              <a:rPr lang="fr-FR" smtClean="0"/>
              <a:t>url https://www.youtube.com/watch?v=19AZEDP5wZk</a:t>
            </a:r>
            <a:endParaRPr lang="fr-FR" dirty="0"/>
          </a:p>
          <a:p>
            <a:r>
              <a:rPr lang="fr-FR" dirty="0"/>
              <a:t>Control + click sur l’image pour accéder à la vidéo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69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buClr>
                <a:srgbClr val="E74610"/>
              </a:buClr>
              <a:buFont typeface="Wingdings 3" panose="05040102010807070707" pitchFamily="18" charset="2"/>
              <a:buNone/>
            </a:pPr>
            <a:endParaRPr lang="en-US" sz="1200" dirty="0" smtClean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24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202C41"/>
                </a:solidFill>
              </a:rPr>
              <a:t>680,000 inhabitants in Grenoble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33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international instruments:</a:t>
            </a:r>
          </a:p>
          <a:p>
            <a:r>
              <a:rPr lang="en-US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ESRF: 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Synchrotron Radiation Facility </a:t>
            </a:r>
          </a:p>
          <a:p>
            <a:pPr lvl="0"/>
            <a:r>
              <a:rPr lang="en-US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ILL: </a:t>
            </a:r>
            <a:r>
              <a:rPr lang="en-US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Laue Langevin Neutron-flux reactor</a:t>
            </a:r>
          </a:p>
          <a:p>
            <a:pPr lvl="0"/>
            <a:r>
              <a:rPr lang="en-US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EMBL: 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Molecular Biology Laboratory</a:t>
            </a:r>
          </a:p>
          <a:p>
            <a:pPr lvl="0"/>
            <a:r>
              <a:rPr lang="en-US" b="1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GHMFL: </a:t>
            </a:r>
            <a:r>
              <a:rPr lang="en-US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Grenoble 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Magnetic Field Laboratory</a:t>
            </a:r>
          </a:p>
          <a:p>
            <a:pPr lvl="0"/>
            <a:r>
              <a:rPr lang="en-US" b="1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IRAM: 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millimetric Radio astronomy</a:t>
            </a:r>
          </a:p>
          <a:p>
            <a:pPr lvl="0"/>
            <a:endParaRPr lang="en-US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research organizations: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CNRS:</a:t>
            </a:r>
            <a:r>
              <a:rPr lang="en-US" sz="1200" b="1" baseline="0" dirty="0"/>
              <a:t> </a:t>
            </a:r>
            <a:r>
              <a:rPr lang="en-US" sz="1200" b="0" baseline="0" dirty="0"/>
              <a:t>Centre National de Recherche </a:t>
            </a:r>
            <a:r>
              <a:rPr lang="en-US" sz="1200" b="0" baseline="0" dirty="0" err="1"/>
              <a:t>Scientifique</a:t>
            </a:r>
            <a:r>
              <a:rPr lang="en-US" sz="1200" b="0" baseline="0" dirty="0"/>
              <a:t>, France’s most important research organization, all disciplines</a:t>
            </a:r>
            <a:endParaRPr lang="en-US" sz="1200" b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CEA: </a:t>
            </a:r>
            <a:r>
              <a:rPr lang="en-US" sz="1200" b="0" dirty="0"/>
              <a:t>French Alternative Energies and Atomic Energy Commission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Inria: </a:t>
            </a:r>
            <a:r>
              <a:rPr lang="en-US" sz="1200" b="0" dirty="0"/>
              <a:t>French National Institute for computer science and applied mathematics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Inserm: </a:t>
            </a:r>
            <a:r>
              <a:rPr lang="en-US" sz="1200" b="0" dirty="0"/>
              <a:t>Institute</a:t>
            </a:r>
            <a:r>
              <a:rPr lang="en-US" sz="1200" b="0" baseline="0" dirty="0"/>
              <a:t> dedicated to biomedical research and human health</a:t>
            </a:r>
            <a:endParaRPr lang="en-US" sz="1200" b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INRAE: </a:t>
            </a:r>
            <a:r>
              <a:rPr lang="en-US" sz="1200" b="0" dirty="0" smtClean="0"/>
              <a:t>French National Research Institute for Agriculture, Food and Environment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CRSSA</a:t>
            </a:r>
            <a:r>
              <a:rPr lang="en-US" sz="1200" b="1" dirty="0"/>
              <a:t>: </a:t>
            </a:r>
            <a:r>
              <a:rPr lang="en-US" sz="1200" b="0" dirty="0"/>
              <a:t>Research center focusing</a:t>
            </a:r>
            <a:r>
              <a:rPr lang="en-US" sz="1200" b="0" baseline="0" dirty="0"/>
              <a:t> on health and medical research for the French armed forces (??Grenoble only?)???</a:t>
            </a:r>
            <a:endParaRPr lang="en-US" sz="1200" b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IRD: </a:t>
            </a:r>
            <a:r>
              <a:rPr lang="en-US" dirty="0"/>
              <a:t>French National Research Institute for Sustainable Development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CHU: </a:t>
            </a:r>
            <a:r>
              <a:rPr lang="fr-FR" dirty="0"/>
              <a:t>Grenoble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Alpes University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Hospital</a:t>
            </a: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Idex</a:t>
            </a:r>
            <a:r>
              <a:rPr lang="en-US" sz="1200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label is a government-backed program which aims at creating </a:t>
            </a:r>
            <a:r>
              <a:rPr lang="en-US" sz="1200" b="1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internationally competitive centers of excellence </a:t>
            </a:r>
            <a:r>
              <a:rPr lang="en-US" sz="1200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1200" b="1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 education and scientific research</a:t>
            </a:r>
            <a:r>
              <a:rPr lang="en-US" sz="1200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UGA is </a:t>
            </a:r>
            <a:r>
              <a:rPr lang="en-US" sz="1200" b="1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of 8 </a:t>
            </a:r>
            <a:r>
              <a:rPr lang="en-US" sz="1200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universities in France to have obtained this accreditation and confirmation.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19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https://www.univ-grenoble-alpes.fr/francais/classement-thematique-de-shanghai-2021-l-universite-grenoble-alpes-confirme-sa-place-de-premiere-universite-en-region-873011.kjsp?RH=2320611992734654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https://www.shanghairanking.com/institution/universit%C3%A9-grenoble-alpes</a:t>
            </a:r>
          </a:p>
          <a:p>
            <a:pPr fontAlgn="base"/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1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UGA, 1st French university in:</a:t>
            </a:r>
          </a:p>
          <a:p>
            <a:pPr marL="171450" indent="-171450" fontAlgn="base">
              <a:buFontTx/>
              <a:buChar char="-"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Metallurgical Engineering (30, 1</a:t>
            </a:r>
            <a:r>
              <a:rPr lang="en-US" sz="1200" i="1" baseline="30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France)</a:t>
            </a:r>
          </a:p>
          <a:p>
            <a:pPr marL="171450" indent="-171450" fontAlgn="base">
              <a:buFontTx/>
              <a:buChar char="-"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Geography (51-75, 1</a:t>
            </a:r>
            <a:r>
              <a:rPr lang="en-US" sz="1200" i="1" baseline="30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France)</a:t>
            </a:r>
          </a:p>
          <a:p>
            <a:pPr marL="171450" indent="-171450" fontAlgn="base">
              <a:buFontTx/>
              <a:buChar char="-"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Nanoscience and Nanotechnology (76-100, 1</a:t>
            </a:r>
            <a:r>
              <a:rPr lang="en-US" sz="1200" i="1" baseline="30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France)</a:t>
            </a:r>
          </a:p>
          <a:p>
            <a:pPr marL="171450" indent="-171450" fontAlgn="base">
              <a:buFontTx/>
              <a:buChar char="-"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 Resources (51-75, 1</a:t>
            </a:r>
            <a:r>
              <a:rPr lang="en-US" sz="1200" i="1" baseline="30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aequo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France)</a:t>
            </a:r>
          </a:p>
          <a:p>
            <a:pPr marL="171450" indent="-171450" fontAlgn="base">
              <a:buFontTx/>
              <a:buChar char="-"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Hospitality and tourism management (201-300, 1</a:t>
            </a:r>
            <a:r>
              <a:rPr lang="en-US" sz="1200" i="1" baseline="30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aequo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France)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 of the 54 subjects that were evaluated, the UGA is ranked 37 times: it appears 7 times in the top 50, 11 times in the top 100, 9 times in the top 200 and 7 times in the top 300.</a:t>
            </a:r>
          </a:p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UGA is in the top 50 in 6 subjects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Earth Sciences: 25, 4th in France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Remote Sensing: 34, 2nd in France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Metallurgical Engineering: 18, 1st in France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Mining and mineral engineering: 48, 3rd in France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Physics: 39, 6th in France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 Medicine: 45, 3rd in France</a:t>
            </a:r>
          </a:p>
          <a:p>
            <a:pPr fontAlgn="base"/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UGA is in the top 100 in 11 subjects</a:t>
            </a:r>
          </a:p>
          <a:p>
            <a:pPr fontAlgn="base"/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Geography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51-75, 1st in France</a:t>
            </a:r>
          </a:p>
          <a:p>
            <a:pPr fontAlgn="base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51-75, 1-3 ex-aequo in France</a:t>
            </a:r>
          </a:p>
          <a:p>
            <a:pPr fontAlgn="base"/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Atmospheric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Science : 51-75, 3-5 ex-aequo in France</a:t>
            </a:r>
          </a:p>
          <a:p>
            <a:pPr fontAlgn="base"/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Ecology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51-75, 7th in France</a:t>
            </a:r>
          </a:p>
          <a:p>
            <a:pPr fontAlgn="base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Nanoscience and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Nanotechnology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76-100, 1st in France</a:t>
            </a:r>
          </a:p>
          <a:p>
            <a:pPr fontAlgn="base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Computer Science &amp; Engineering : 76-100, 2-3 ex-aequo in France</a:t>
            </a:r>
          </a:p>
          <a:p>
            <a:pPr fontAlgn="base"/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Oceanography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76-100, 7-9 ex-aequo in France</a:t>
            </a:r>
          </a:p>
          <a:p>
            <a:pPr fontAlgn="base"/>
            <a:r>
              <a:rPr lang="en-US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Electrical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Electronic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Engineering : 76-100, 2nd in France</a:t>
            </a:r>
          </a:p>
          <a:p>
            <a:pPr fontAlgn="base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Automation &amp; Control – 76-100, 4the in France</a:t>
            </a:r>
          </a:p>
          <a:p>
            <a:pPr fontAlgn="base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Environmental science and engineering : 76-100, 2nd in France</a:t>
            </a:r>
          </a:p>
          <a:p>
            <a:pPr fontAlgn="base"/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Pharmacy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pharmaceutical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sciences : 76-100, 5th in France</a:t>
            </a:r>
          </a:p>
          <a:p>
            <a:pPr fontAlgn="base"/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UGA is in the top 200 in 9 subjects</a:t>
            </a:r>
          </a:p>
          <a:p>
            <a:pPr fontAlgn="base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Chemistry : 101-150, 4-5 ex-aequo in France</a:t>
            </a:r>
          </a:p>
          <a:p>
            <a:pPr fontAlgn="base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 science and engineering : 101-150, 3-4 ex-aequo in France</a:t>
            </a:r>
          </a:p>
          <a:p>
            <a:pPr fontAlgn="base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 science and Engineering : 101-150, 2-3 ex-aequo in France</a:t>
            </a:r>
          </a:p>
          <a:p>
            <a:pPr fontAlgn="base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Agricultural sciences : 101-150, 8-10 ex-aequo in France</a:t>
            </a:r>
          </a:p>
          <a:p>
            <a:pPr fontAlgn="base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Civil Engineering : 151-200, 3rd in France</a:t>
            </a:r>
          </a:p>
          <a:p>
            <a:pPr fontAlgn="base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Instrument science and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151-200, 2nd in France</a:t>
            </a:r>
          </a:p>
          <a:p>
            <a:pPr fontAlgn="base"/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151-200, 8-10 ex-aequo e in France</a:t>
            </a:r>
          </a:p>
          <a:p>
            <a:pPr fontAlgn="base"/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151-200, 8-12 ex-aequo in France</a:t>
            </a:r>
          </a:p>
          <a:p>
            <a:pPr fontAlgn="base"/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Mechanical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engineering : 151-200, 4-10 ex-aequo in France</a:t>
            </a:r>
          </a:p>
          <a:p>
            <a:pPr fontAlgn="base"/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UGA is in the top 300 in 7 subjects</a:t>
            </a:r>
          </a:p>
          <a:p>
            <a:pPr fontAlgn="base"/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Biomedical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Engineering : 201-300, 5-10 ex-aequo in France</a:t>
            </a:r>
          </a:p>
          <a:p>
            <a:pPr fontAlgn="base"/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Biological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sciences : 201-300, 12-15 ex-aequo in France</a:t>
            </a:r>
          </a:p>
          <a:p>
            <a:pPr fontAlgn="base"/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Hospitality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tourism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 : 201-300, 2nd in France</a:t>
            </a:r>
          </a:p>
          <a:p>
            <a:pPr fontAlgn="base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Chemical engineering : 201-300, 3-9 ex-aequo in France</a:t>
            </a:r>
          </a:p>
          <a:p>
            <a:pPr fontAlgn="base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biological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sciences : 201-300, 11-13 ex-aequo in France</a:t>
            </a:r>
          </a:p>
          <a:p>
            <a:pPr fontAlgn="base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201-300, 5-7 ex-aequo in France</a:t>
            </a:r>
          </a:p>
          <a:p>
            <a:pPr fontAlgn="base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 : 201-300, 7-10 ex-aequo in France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77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Bef>
                <a:spcPts val="7200"/>
              </a:spcBef>
              <a:buClr>
                <a:srgbClr val="64382D"/>
              </a:buClr>
              <a:buSzPct val="100000"/>
              <a:tabLst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900" dirty="0">
                <a:solidFill>
                  <a:srgbClr val="C00000"/>
                </a:solidFill>
              </a:rPr>
              <a:t>Find a program in English:</a:t>
            </a:r>
            <a:br>
              <a:rPr lang="en-GB" sz="1900" dirty="0">
                <a:solidFill>
                  <a:srgbClr val="C00000"/>
                </a:solidFill>
              </a:rPr>
            </a:br>
            <a:r>
              <a:rPr lang="en-GB" sz="1900" dirty="0">
                <a:solidFill>
                  <a:srgbClr val="C00000"/>
                </a:solidFill>
              </a:rPr>
              <a:t>https://www.univ-grenoble-alpes.fr/studyinenglish/</a:t>
            </a:r>
            <a:br>
              <a:rPr lang="en-GB" sz="1900" dirty="0">
                <a:solidFill>
                  <a:srgbClr val="C00000"/>
                </a:solidFill>
              </a:rPr>
            </a:br>
            <a:endParaRPr lang="en-GB" sz="1900" dirty="0">
              <a:solidFill>
                <a:srgbClr val="C00000"/>
              </a:solidFill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7200"/>
              </a:spcBef>
              <a:spcAft>
                <a:spcPts val="0"/>
              </a:spcAft>
              <a:buClr>
                <a:srgbClr val="64382D"/>
              </a:buClr>
              <a:buSzPct val="100000"/>
              <a:buFontTx/>
              <a:buNone/>
              <a:tabLst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900" dirty="0">
                <a:solidFill>
                  <a:srgbClr val="C00000"/>
                </a:solidFill>
              </a:rPr>
              <a:t>Find a program in French:</a:t>
            </a:r>
            <a:br>
              <a:rPr lang="en-GB" sz="1900" dirty="0">
                <a:solidFill>
                  <a:srgbClr val="C00000"/>
                </a:solidFill>
              </a:rPr>
            </a:br>
            <a:r>
              <a:rPr lang="en-GB" sz="1900" dirty="0">
                <a:solidFill>
                  <a:srgbClr val="C00000"/>
                </a:solidFill>
              </a:rPr>
              <a:t>http://formations.univ-grenoble-alpes.fr/</a:t>
            </a:r>
          </a:p>
          <a:p>
            <a:pPr marL="0" lvl="1">
              <a:spcBef>
                <a:spcPts val="7200"/>
              </a:spcBef>
              <a:buClr>
                <a:srgbClr val="64382D"/>
              </a:buClr>
              <a:buSzPct val="100000"/>
              <a:tabLst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900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21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0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99" y="720576"/>
            <a:ext cx="1442302" cy="87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6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060" y="6095988"/>
            <a:ext cx="794181" cy="484744"/>
          </a:xfrm>
          <a:prstGeom prst="rect">
            <a:avLst/>
          </a:prstGeom>
        </p:spPr>
      </p:pic>
      <p:cxnSp>
        <p:nvCxnSpPr>
          <p:cNvPr id="5" name="Connecteur droit 4"/>
          <p:cNvCxnSpPr/>
          <p:nvPr userDrawn="1"/>
        </p:nvCxnSpPr>
        <p:spPr>
          <a:xfrm>
            <a:off x="0" y="688932"/>
            <a:ext cx="12192000" cy="0"/>
          </a:xfrm>
          <a:prstGeom prst="line">
            <a:avLst/>
          </a:prstGeom>
          <a:ln w="25400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>
            <a:off x="-2164" y="1680574"/>
            <a:ext cx="12192000" cy="0"/>
          </a:xfrm>
          <a:prstGeom prst="line">
            <a:avLst/>
          </a:prstGeom>
          <a:ln w="25400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4"/>
          <p:cNvSpPr>
            <a:spLocks noGrp="1"/>
          </p:cNvSpPr>
          <p:nvPr>
            <p:ph type="title" hasCustomPrompt="1"/>
          </p:nvPr>
        </p:nvSpPr>
        <p:spPr>
          <a:xfrm>
            <a:off x="838200" y="941321"/>
            <a:ext cx="10515600" cy="474119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84836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54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0" y="313152"/>
            <a:ext cx="12192000" cy="0"/>
          </a:xfrm>
          <a:prstGeom prst="line">
            <a:avLst/>
          </a:prstGeom>
          <a:ln w="25400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>
            <a:off x="14614" y="1304794"/>
            <a:ext cx="12192000" cy="0"/>
          </a:xfrm>
          <a:prstGeom prst="line">
            <a:avLst/>
          </a:prstGeom>
          <a:ln w="25400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4"/>
          <p:cNvSpPr>
            <a:spLocks noGrp="1"/>
          </p:cNvSpPr>
          <p:nvPr>
            <p:ph type="title" hasCustomPrompt="1"/>
          </p:nvPr>
        </p:nvSpPr>
        <p:spPr>
          <a:xfrm>
            <a:off x="838200" y="565541"/>
            <a:ext cx="10515600" cy="474119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060" y="6095988"/>
            <a:ext cx="794181" cy="48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737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54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pour une image  2">
            <a:extLst>
              <a:ext uri="{FF2B5EF4-FFF2-40B4-BE49-F238E27FC236}">
                <a16:creationId xmlns:a16="http://schemas.microsoft.com/office/drawing/2014/main" id="{5AD4281F-8C0A-4BB0-9EF4-EE7607DBAD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73489" y="2179337"/>
            <a:ext cx="3810868" cy="1476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Espace réservé pour une image  2">
            <a:extLst>
              <a:ext uri="{FF2B5EF4-FFF2-40B4-BE49-F238E27FC236}">
                <a16:creationId xmlns:a16="http://schemas.microsoft.com/office/drawing/2014/main" id="{B5C4820F-9AF0-4A0B-B23D-27F5209024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94472" y="3761517"/>
            <a:ext cx="3107910" cy="23309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BBDE9C4-064A-449D-AFC2-AB0298EE75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847" y="2187574"/>
            <a:ext cx="3747880" cy="22840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pour une image  2">
            <a:extLst>
              <a:ext uri="{FF2B5EF4-FFF2-40B4-BE49-F238E27FC236}">
                <a16:creationId xmlns:a16="http://schemas.microsoft.com/office/drawing/2014/main" id="{51582E4E-01B3-4B96-BB36-7E726BFD0C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80606" y="2187575"/>
            <a:ext cx="2238987" cy="27394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51582E4E-01B3-4B96-BB36-7E726BFD0C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7847" y="4668627"/>
            <a:ext cx="3740145" cy="146293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117" y="316307"/>
            <a:ext cx="769421" cy="46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2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581833" y="0"/>
            <a:ext cx="2335184" cy="2892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12901" y="1045586"/>
            <a:ext cx="4248640" cy="2383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page</a:t>
            </a:r>
            <a:br>
              <a:rPr lang="en-US" dirty="0"/>
            </a:br>
            <a:r>
              <a:rPr lang="en-US" dirty="0" err="1"/>
              <a:t>intérieure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texte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et photos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599679" y="3041380"/>
            <a:ext cx="2317338" cy="29030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060" y="6095988"/>
            <a:ext cx="794181" cy="48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0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A265E9B9-EEBE-403B-8AE1-0D6FF35DB26D}"/>
              </a:ext>
            </a:extLst>
          </p:cNvPr>
          <p:cNvCxnSpPr>
            <a:cxnSpLocks/>
          </p:cNvCxnSpPr>
          <p:nvPr userDrawn="1"/>
        </p:nvCxnSpPr>
        <p:spPr>
          <a:xfrm flipV="1">
            <a:off x="382555" y="1390389"/>
            <a:ext cx="8961861" cy="7943"/>
          </a:xfrm>
          <a:prstGeom prst="line">
            <a:avLst/>
          </a:prstGeom>
          <a:ln w="28575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17161" y="724522"/>
            <a:ext cx="7082260" cy="647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200" b="1">
                <a:solidFill>
                  <a:srgbClr val="202C41"/>
                </a:solidFill>
                <a:latin typeface="+mj-lt"/>
              </a:defRPr>
            </a:lvl1pPr>
          </a:lstStyle>
          <a:p>
            <a:r>
              <a:rPr lang="en-US" dirty="0"/>
              <a:t>Write Project Tittle Here</a:t>
            </a:r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B5C4820F-9AF0-4A0B-B23D-27F5209024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68062" y="0"/>
            <a:ext cx="3023937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0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117" y="316307"/>
            <a:ext cx="769421" cy="46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55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99" y="720576"/>
            <a:ext cx="1442302" cy="87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4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99" y="720576"/>
            <a:ext cx="1442302" cy="879991"/>
          </a:xfrm>
          <a:prstGeom prst="rect">
            <a:avLst/>
          </a:prstGeom>
        </p:spPr>
      </p:pic>
      <p:sp>
        <p:nvSpPr>
          <p:cNvPr id="5" name="Triangle isocèle 4">
            <a:extLst>
              <a:ext uri="{FF2B5EF4-FFF2-40B4-BE49-F238E27FC236}">
                <a16:creationId xmlns:a16="http://schemas.microsoft.com/office/drawing/2014/main" id="{0E612ABA-C584-41CA-BBB2-581D37881973}"/>
              </a:ext>
            </a:extLst>
          </p:cNvPr>
          <p:cNvSpPr/>
          <p:nvPr userDrawn="1"/>
        </p:nvSpPr>
        <p:spPr>
          <a:xfrm rot="19795118">
            <a:off x="8704322" y="4748638"/>
            <a:ext cx="1993173" cy="1715280"/>
          </a:xfrm>
          <a:prstGeom prst="triangle">
            <a:avLst/>
          </a:prstGeom>
          <a:solidFill>
            <a:srgbClr val="E84E0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isocèle 5">
            <a:extLst>
              <a:ext uri="{FF2B5EF4-FFF2-40B4-BE49-F238E27FC236}">
                <a16:creationId xmlns:a16="http://schemas.microsoft.com/office/drawing/2014/main" id="{EF7A2E78-A3E5-4BBB-A278-B0146C8E0405}"/>
              </a:ext>
            </a:extLst>
          </p:cNvPr>
          <p:cNvSpPr/>
          <p:nvPr userDrawn="1"/>
        </p:nvSpPr>
        <p:spPr>
          <a:xfrm rot="19795792" flipV="1">
            <a:off x="9603888" y="4208200"/>
            <a:ext cx="1993173" cy="1715280"/>
          </a:xfrm>
          <a:prstGeom prst="triangle">
            <a:avLst/>
          </a:prstGeom>
          <a:solidFill>
            <a:srgbClr val="2A2E4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44F9BA51-30B3-4189-8471-7B20C322298D}"/>
              </a:ext>
            </a:extLst>
          </p:cNvPr>
          <p:cNvSpPr/>
          <p:nvPr userDrawn="1"/>
        </p:nvSpPr>
        <p:spPr>
          <a:xfrm rot="19795792">
            <a:off x="10533026" y="3689700"/>
            <a:ext cx="1993173" cy="1715280"/>
          </a:xfrm>
          <a:prstGeom prst="triangle">
            <a:avLst/>
          </a:prstGeom>
          <a:solidFill>
            <a:srgbClr val="E84E0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0E612ABA-C584-41CA-BBB2-581D37881973}"/>
              </a:ext>
            </a:extLst>
          </p:cNvPr>
          <p:cNvSpPr/>
          <p:nvPr userDrawn="1"/>
        </p:nvSpPr>
        <p:spPr>
          <a:xfrm rot="19795792">
            <a:off x="8710233" y="2675834"/>
            <a:ext cx="1993173" cy="1715280"/>
          </a:xfrm>
          <a:prstGeom prst="triangle">
            <a:avLst/>
          </a:prstGeom>
          <a:solidFill>
            <a:srgbClr val="E84E0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203635" cy="68580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357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9C162D8-5E23-4535-BD82-1C3B4EA98C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423024"/>
            <a:ext cx="3966603" cy="71464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/>
            </a:lvl1pPr>
            <a:lvl2pPr marL="457200" marR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C4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02C4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02C4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77913" marR="0" lvl="1" indent="-268288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02C4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0.0%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2C4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lorem ipsum</a:t>
            </a:r>
          </a:p>
          <a:p>
            <a:pPr lvl="0"/>
            <a:endParaRPr lang="en-US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F4BE0080-A2FA-4417-AD9B-BB33254BD4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2698" y="4423024"/>
            <a:ext cx="3966603" cy="71464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/>
            </a:lvl1pPr>
            <a:lvl2pPr marL="457200" marR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C4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02C4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02C4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77913" marR="0" lvl="1" indent="-268288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02C4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0.0%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2C4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lorem ipsum</a:t>
            </a:r>
          </a:p>
          <a:p>
            <a:pPr lvl="0"/>
            <a:endParaRPr lang="en-US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6C3AFA3E-49D7-4242-BD0C-A1916D0279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5396" y="4423024"/>
            <a:ext cx="3966603" cy="71464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/>
            </a:lvl1pPr>
            <a:lvl2pPr marL="457200" marR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C4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02C4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02C4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77913" marR="0" lvl="1" indent="-268288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02C4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0.0%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2C4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lorem ipsum</a:t>
            </a:r>
          </a:p>
          <a:p>
            <a:pPr lvl="0"/>
            <a:endParaRPr lang="en-US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B87F8089-9B38-42BC-A34F-C38881B38A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1854" y="2337541"/>
            <a:ext cx="1745410" cy="1745409"/>
          </a:xfrm>
          <a:prstGeom prst="ellipse">
            <a:avLst/>
          </a:prstGeom>
          <a:solidFill>
            <a:srgbClr val="E94E0E"/>
          </a:solidFill>
        </p:spPr>
        <p:txBody>
          <a:bodyPr anchor="ctr"/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#</a:t>
            </a:r>
            <a:endParaRPr lang="en-US" dirty="0"/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8996D0DD-99ED-4541-A3FD-6773C0458B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44076" y="2337540"/>
            <a:ext cx="1745410" cy="1745409"/>
          </a:xfrm>
          <a:prstGeom prst="ellipse">
            <a:avLst/>
          </a:prstGeom>
          <a:solidFill>
            <a:srgbClr val="E94E0E"/>
          </a:solidFill>
        </p:spPr>
        <p:txBody>
          <a:bodyPr anchor="ctr"/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#</a:t>
            </a:r>
            <a:endParaRPr lang="en-US" dirty="0"/>
          </a:p>
        </p:txBody>
      </p:sp>
      <p:sp>
        <p:nvSpPr>
          <p:cNvPr id="22" name="Espace réservé du texte 19">
            <a:extLst>
              <a:ext uri="{FF2B5EF4-FFF2-40B4-BE49-F238E27FC236}">
                <a16:creationId xmlns:a16="http://schemas.microsoft.com/office/drawing/2014/main" id="{D3C94B8F-30EA-4664-8538-85AEAB31BF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80397" y="2337540"/>
            <a:ext cx="1745410" cy="1745409"/>
          </a:xfrm>
          <a:prstGeom prst="ellipse">
            <a:avLst/>
          </a:prstGeom>
          <a:solidFill>
            <a:srgbClr val="E94E0E"/>
          </a:solidFill>
        </p:spPr>
        <p:txBody>
          <a:bodyPr anchor="ctr"/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#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060" y="6095988"/>
            <a:ext cx="794181" cy="484744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0" y="688932"/>
            <a:ext cx="12192000" cy="0"/>
          </a:xfrm>
          <a:prstGeom prst="line">
            <a:avLst/>
          </a:prstGeom>
          <a:ln w="25400">
            <a:solidFill>
              <a:srgbClr val="E94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>
            <a:off x="14614" y="1680574"/>
            <a:ext cx="12192000" cy="0"/>
          </a:xfrm>
          <a:prstGeom prst="line">
            <a:avLst/>
          </a:prstGeom>
          <a:ln w="25400">
            <a:solidFill>
              <a:srgbClr val="E94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838200" y="941321"/>
            <a:ext cx="10515600" cy="474119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00298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'élément multimédia 2">
            <a:extLst>
              <a:ext uri="{FF2B5EF4-FFF2-40B4-BE49-F238E27FC236}">
                <a16:creationId xmlns:a16="http://schemas.microsoft.com/office/drawing/2014/main" id="{92C32CA8-9DD0-4D18-A91C-42B38B7DD24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999694" y="2714129"/>
            <a:ext cx="5948783" cy="342334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7A20281-2B80-4F97-942E-4D5EFC36EE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9172" y="1041400"/>
            <a:ext cx="6656937" cy="1325563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E94E0E"/>
                </a:solidFill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AF9CB151-8BB6-4F73-936B-90BC690EED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99695" y="2694930"/>
            <a:ext cx="5948783" cy="342334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B89103D-5170-4462-9A88-F61519D938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55869" y="4285535"/>
            <a:ext cx="3786536" cy="13152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fr-FR" dirty="0"/>
              <a:t>Texte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060" y="6095988"/>
            <a:ext cx="794181" cy="48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95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27B570C-3D90-46A5-9542-21B251DCD7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185" y="1981190"/>
            <a:ext cx="5579979" cy="2672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  <a:endParaRPr lang="en-US" dirty="0"/>
          </a:p>
        </p:txBody>
      </p:sp>
      <p:sp>
        <p:nvSpPr>
          <p:cNvPr id="11" name="Espace réservé pour une image  3"/>
          <p:cNvSpPr>
            <a:spLocks noGrp="1"/>
          </p:cNvSpPr>
          <p:nvPr>
            <p:ph type="pic" sz="quarter" idx="11"/>
          </p:nvPr>
        </p:nvSpPr>
        <p:spPr>
          <a:xfrm>
            <a:off x="285225" y="1979802"/>
            <a:ext cx="2726424" cy="3730541"/>
          </a:xfrm>
          <a:prstGeom prst="rect">
            <a:avLst/>
          </a:prstGeom>
        </p:spPr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060" y="6095988"/>
            <a:ext cx="794181" cy="484744"/>
          </a:xfrm>
          <a:prstGeom prst="rect">
            <a:avLst/>
          </a:prstGeom>
        </p:spPr>
      </p:pic>
      <p:cxnSp>
        <p:nvCxnSpPr>
          <p:cNvPr id="14" name="Connecteur droit 13"/>
          <p:cNvCxnSpPr/>
          <p:nvPr userDrawn="1"/>
        </p:nvCxnSpPr>
        <p:spPr>
          <a:xfrm>
            <a:off x="0" y="688932"/>
            <a:ext cx="12192000" cy="0"/>
          </a:xfrm>
          <a:prstGeom prst="line">
            <a:avLst/>
          </a:prstGeom>
          <a:ln w="25400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14614" y="1680574"/>
            <a:ext cx="12192000" cy="0"/>
          </a:xfrm>
          <a:prstGeom prst="line">
            <a:avLst/>
          </a:prstGeom>
          <a:ln w="25400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4"/>
          <p:cNvSpPr>
            <a:spLocks noGrp="1"/>
          </p:cNvSpPr>
          <p:nvPr>
            <p:ph type="title" hasCustomPrompt="1"/>
          </p:nvPr>
        </p:nvSpPr>
        <p:spPr>
          <a:xfrm>
            <a:off x="838200" y="941321"/>
            <a:ext cx="10515600" cy="474119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7" name="Espace réservé pour une image  3"/>
          <p:cNvSpPr>
            <a:spLocks noGrp="1"/>
          </p:cNvSpPr>
          <p:nvPr>
            <p:ph type="pic" sz="quarter" idx="14"/>
          </p:nvPr>
        </p:nvSpPr>
        <p:spPr>
          <a:xfrm>
            <a:off x="9178963" y="1981200"/>
            <a:ext cx="2726424" cy="373054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982125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54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27B570C-3D90-46A5-9542-21B251DCD7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648" y="2367083"/>
            <a:ext cx="5579979" cy="2672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  <a:endParaRPr lang="en-US" dirty="0"/>
          </a:p>
        </p:txBody>
      </p:sp>
      <p:sp>
        <p:nvSpPr>
          <p:cNvPr id="11" name="Espace réservé pour une image  3"/>
          <p:cNvSpPr>
            <a:spLocks noGrp="1"/>
          </p:cNvSpPr>
          <p:nvPr>
            <p:ph type="pic" sz="quarter" idx="11"/>
          </p:nvPr>
        </p:nvSpPr>
        <p:spPr>
          <a:xfrm>
            <a:off x="6509857" y="2365696"/>
            <a:ext cx="2583809" cy="3229761"/>
          </a:xfrm>
          <a:prstGeom prst="rect">
            <a:avLst/>
          </a:prstGeom>
        </p:spPr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060" y="6095988"/>
            <a:ext cx="794181" cy="484744"/>
          </a:xfrm>
          <a:prstGeom prst="rect">
            <a:avLst/>
          </a:prstGeom>
        </p:spPr>
      </p:pic>
      <p:cxnSp>
        <p:nvCxnSpPr>
          <p:cNvPr id="14" name="Connecteur droit 13"/>
          <p:cNvCxnSpPr/>
          <p:nvPr userDrawn="1"/>
        </p:nvCxnSpPr>
        <p:spPr>
          <a:xfrm>
            <a:off x="0" y="688932"/>
            <a:ext cx="12192000" cy="0"/>
          </a:xfrm>
          <a:prstGeom prst="line">
            <a:avLst/>
          </a:prstGeom>
          <a:ln w="25400">
            <a:solidFill>
              <a:srgbClr val="E94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14614" y="1680574"/>
            <a:ext cx="12192000" cy="0"/>
          </a:xfrm>
          <a:prstGeom prst="line">
            <a:avLst/>
          </a:prstGeom>
          <a:ln w="25400">
            <a:solidFill>
              <a:srgbClr val="E94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4"/>
          <p:cNvSpPr>
            <a:spLocks noGrp="1"/>
          </p:cNvSpPr>
          <p:nvPr>
            <p:ph type="title" hasCustomPrompt="1"/>
          </p:nvPr>
        </p:nvSpPr>
        <p:spPr>
          <a:xfrm>
            <a:off x="838200" y="941321"/>
            <a:ext cx="10515600" cy="474119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0" name="Espace réservé pour une image  3"/>
          <p:cNvSpPr>
            <a:spLocks noGrp="1"/>
          </p:cNvSpPr>
          <p:nvPr>
            <p:ph type="pic" sz="quarter" idx="15"/>
          </p:nvPr>
        </p:nvSpPr>
        <p:spPr>
          <a:xfrm>
            <a:off x="9313178" y="2358704"/>
            <a:ext cx="2583809" cy="322976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9885272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54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27B570C-3D90-46A5-9542-21B251DCD7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648" y="2367083"/>
            <a:ext cx="5579979" cy="2672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  <a:endParaRPr lang="en-US" dirty="0"/>
          </a:p>
        </p:txBody>
      </p:sp>
      <p:sp>
        <p:nvSpPr>
          <p:cNvPr id="11" name="Espace réservé pour une image  3"/>
          <p:cNvSpPr>
            <a:spLocks noGrp="1"/>
          </p:cNvSpPr>
          <p:nvPr>
            <p:ph type="pic" sz="quarter" idx="11"/>
          </p:nvPr>
        </p:nvSpPr>
        <p:spPr>
          <a:xfrm>
            <a:off x="6023294" y="2105637"/>
            <a:ext cx="5066950" cy="3636006"/>
          </a:xfrm>
          <a:prstGeom prst="rect">
            <a:avLst/>
          </a:prstGeom>
        </p:spPr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060" y="6095988"/>
            <a:ext cx="794181" cy="484744"/>
          </a:xfrm>
          <a:prstGeom prst="rect">
            <a:avLst/>
          </a:prstGeom>
        </p:spPr>
      </p:pic>
      <p:cxnSp>
        <p:nvCxnSpPr>
          <p:cNvPr id="14" name="Connecteur droit 13"/>
          <p:cNvCxnSpPr/>
          <p:nvPr userDrawn="1"/>
        </p:nvCxnSpPr>
        <p:spPr>
          <a:xfrm>
            <a:off x="0" y="688932"/>
            <a:ext cx="12192000" cy="0"/>
          </a:xfrm>
          <a:prstGeom prst="line">
            <a:avLst/>
          </a:prstGeom>
          <a:ln w="25400">
            <a:solidFill>
              <a:srgbClr val="E94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14614" y="1680574"/>
            <a:ext cx="12192000" cy="0"/>
          </a:xfrm>
          <a:prstGeom prst="line">
            <a:avLst/>
          </a:prstGeom>
          <a:ln w="25400">
            <a:solidFill>
              <a:srgbClr val="E94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4"/>
          <p:cNvSpPr>
            <a:spLocks noGrp="1"/>
          </p:cNvSpPr>
          <p:nvPr>
            <p:ph type="title" hasCustomPrompt="1"/>
          </p:nvPr>
        </p:nvSpPr>
        <p:spPr>
          <a:xfrm>
            <a:off x="838200" y="941321"/>
            <a:ext cx="10515600" cy="474119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28687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54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25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818" r:id="rId2"/>
    <p:sldLayoutId id="2147483803" r:id="rId3"/>
    <p:sldLayoutId id="2147483806" r:id="rId4"/>
    <p:sldLayoutId id="2147483812" r:id="rId5"/>
    <p:sldLayoutId id="2147483793" r:id="rId6"/>
    <p:sldLayoutId id="2147483814" r:id="rId7"/>
    <p:sldLayoutId id="2147483820" r:id="rId8"/>
    <p:sldLayoutId id="2147483821" r:id="rId9"/>
    <p:sldLayoutId id="2147483810" r:id="rId10"/>
    <p:sldLayoutId id="2147483813" r:id="rId11"/>
    <p:sldLayoutId id="2147483799" r:id="rId12"/>
    <p:sldLayoutId id="2147483794" r:id="rId13"/>
    <p:sldLayoutId id="214748380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S@UG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grad-chembiohealth.univ-grenoble-alpes.fr/en/main-menu/cbh-graduate-school/" TargetMode="Externa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v-grenoble-alpes.fr/education/how-to-apply/" TargetMode="External"/><Relationship Id="rId3" Type="http://schemas.openxmlformats.org/officeDocument/2006/relationships/image" Target="../media/image21.jpeg"/><Relationship Id="rId7" Type="http://schemas.openxmlformats.org/officeDocument/2006/relationships/hyperlink" Target="https://www.univ-grenoble-alpes.fr/registration-fee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international.univ-grenoble-alpes.fr/come-to-uga/scholarships-and-financial-aid/" TargetMode="External"/><Relationship Id="rId5" Type="http://schemas.openxmlformats.org/officeDocument/2006/relationships/hyperlink" Target="https://international.univ-grenoble-alpes.fr/come-to-uga/degree-programs/" TargetMode="External"/><Relationship Id="rId4" Type="http://schemas.openxmlformats.org/officeDocument/2006/relationships/hyperlink" Target="https://international.univ-grenoble-alpes.fr/english/" TargetMode="External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hyperlink" Target="https://www.univ-grenoble-alpes.fr/education/special-status/persons-with-disabilities/" TargetMode="External"/><Relationship Id="rId7" Type="http://schemas.openxmlformats.org/officeDocument/2006/relationships/hyperlink" Target="https://www.univ-grenoble-alpes.fr/education/special-status/high-level-artist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univ-grenoble-alpes.fr/education/special-status/high-level-athletes/" TargetMode="External"/><Relationship Id="rId5" Type="http://schemas.openxmlformats.org/officeDocument/2006/relationships/hyperlink" Target="https://colibri.univ-grenoble-alpes.fr/medias/fichier/welcome-exile-mar2020_1602233717118-pdf?ID_FICHE=1109173&amp;INLINE=FALSE" TargetMode="External"/><Relationship Id="rId4" Type="http://schemas.openxmlformats.org/officeDocument/2006/relationships/hyperlink" Target="https://www.univ-grenoble-alpes.fr/student/to-come-through-an-exchange-program/" TargetMode="External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colibri.univ-grenoble-alpes.fr/colibri/" TargetMode="External"/><Relationship Id="rId5" Type="http://schemas.openxmlformats.org/officeDocument/2006/relationships/hyperlink" Target="https://en.integre-grenoble.org/" TargetMode="External"/><Relationship Id="rId4" Type="http://schemas.openxmlformats.org/officeDocument/2006/relationships/hyperlink" Target="https://cuef.univ-grenoble-alpes.fr/en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UqPuarfOe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hyperlink" Target="https://www.facebook.com/Association.IntEGr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ormations.univ-grenoble-alpes.f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chart" Target="../charts/chart1.xml"/><Relationship Id="rId4" Type="http://schemas.openxmlformats.org/officeDocument/2006/relationships/hyperlink" Target="https://international.univ-grenoble-alpes.fr/programs-in-english-786070.kjsp?RH=16025952986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riangle isocèle 30">
            <a:extLst>
              <a:ext uri="{FF2B5EF4-FFF2-40B4-BE49-F238E27FC236}">
                <a16:creationId xmlns:a16="http://schemas.microsoft.com/office/drawing/2014/main" id="{44F9BA51-30B3-4189-8471-7B20C322298D}"/>
              </a:ext>
            </a:extLst>
          </p:cNvPr>
          <p:cNvSpPr/>
          <p:nvPr/>
        </p:nvSpPr>
        <p:spPr>
          <a:xfrm rot="10800000">
            <a:off x="4618396" y="-457200"/>
            <a:ext cx="3025613" cy="2603775"/>
          </a:xfrm>
          <a:prstGeom prst="triangle">
            <a:avLst/>
          </a:prstGeom>
          <a:solidFill>
            <a:srgbClr val="E84E0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riangle isocèle 20">
            <a:extLst>
              <a:ext uri="{FF2B5EF4-FFF2-40B4-BE49-F238E27FC236}">
                <a16:creationId xmlns:a16="http://schemas.microsoft.com/office/drawing/2014/main" id="{0E612ABA-C584-41CA-BBB2-581D37881973}"/>
              </a:ext>
            </a:extLst>
          </p:cNvPr>
          <p:cNvSpPr/>
          <p:nvPr/>
        </p:nvSpPr>
        <p:spPr>
          <a:xfrm>
            <a:off x="-134192" y="4958237"/>
            <a:ext cx="3087665" cy="2619419"/>
          </a:xfrm>
          <a:prstGeom prst="triangle">
            <a:avLst/>
          </a:prstGeom>
          <a:solidFill>
            <a:srgbClr val="2A2E4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A2E46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288247" y="-450968"/>
            <a:ext cx="7947900" cy="8005319"/>
            <a:chOff x="-818683" y="32649"/>
            <a:chExt cx="7947900" cy="8005319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9" name="Triangle isocèle 8">
              <a:extLst>
                <a:ext uri="{FF2B5EF4-FFF2-40B4-BE49-F238E27FC236}">
                  <a16:creationId xmlns:a16="http://schemas.microsoft.com/office/drawing/2014/main" id="{0E612ABA-C584-41CA-BBB2-581D37881973}"/>
                </a:ext>
              </a:extLst>
            </p:cNvPr>
            <p:cNvSpPr/>
            <p:nvPr/>
          </p:nvSpPr>
          <p:spPr>
            <a:xfrm rot="10800000">
              <a:off x="4121395" y="2710199"/>
              <a:ext cx="3005170" cy="25906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riangle isocèle 9">
              <a:extLst>
                <a:ext uri="{FF2B5EF4-FFF2-40B4-BE49-F238E27FC236}">
                  <a16:creationId xmlns:a16="http://schemas.microsoft.com/office/drawing/2014/main" id="{EF7A2E78-A3E5-4BBB-A278-B0146C8E0405}"/>
                </a:ext>
              </a:extLst>
            </p:cNvPr>
            <p:cNvSpPr/>
            <p:nvPr/>
          </p:nvSpPr>
          <p:spPr>
            <a:xfrm rot="10800000" flipV="1">
              <a:off x="2540200" y="2733676"/>
              <a:ext cx="3005170" cy="25906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riangle isocèle 10">
              <a:extLst>
                <a:ext uri="{FF2B5EF4-FFF2-40B4-BE49-F238E27FC236}">
                  <a16:creationId xmlns:a16="http://schemas.microsoft.com/office/drawing/2014/main" id="{5DA76DE5-6F2B-4098-9371-40EB00E13E6B}"/>
                </a:ext>
              </a:extLst>
            </p:cNvPr>
            <p:cNvSpPr/>
            <p:nvPr/>
          </p:nvSpPr>
          <p:spPr>
            <a:xfrm rot="14358546">
              <a:off x="-1025936" y="3410196"/>
              <a:ext cx="3005170" cy="25906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riangle isocèle 11">
              <a:extLst>
                <a:ext uri="{FF2B5EF4-FFF2-40B4-BE49-F238E27FC236}">
                  <a16:creationId xmlns:a16="http://schemas.microsoft.com/office/drawing/2014/main" id="{B069E229-4206-468F-BB42-370D2F780CBC}"/>
                </a:ext>
              </a:extLst>
            </p:cNvPr>
            <p:cNvSpPr/>
            <p:nvPr/>
          </p:nvSpPr>
          <p:spPr>
            <a:xfrm rot="10800000" flipV="1">
              <a:off x="4124047" y="32649"/>
              <a:ext cx="3005170" cy="25906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riangle isocèle 12">
              <a:extLst>
                <a:ext uri="{FF2B5EF4-FFF2-40B4-BE49-F238E27FC236}">
                  <a16:creationId xmlns:a16="http://schemas.microsoft.com/office/drawing/2014/main" id="{44F9BA51-30B3-4189-8471-7B20C322298D}"/>
                </a:ext>
              </a:extLst>
            </p:cNvPr>
            <p:cNvSpPr/>
            <p:nvPr/>
          </p:nvSpPr>
          <p:spPr>
            <a:xfrm rot="10800000">
              <a:off x="944304" y="2733677"/>
              <a:ext cx="3005170" cy="25906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id="{0FC8169A-02D6-44CA-A434-5C74C9FA9B61}"/>
                </a:ext>
              </a:extLst>
            </p:cNvPr>
            <p:cNvSpPr/>
            <p:nvPr/>
          </p:nvSpPr>
          <p:spPr>
            <a:xfrm rot="10800000">
              <a:off x="-634256" y="5415075"/>
              <a:ext cx="3005170" cy="25906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riangle isocèle 15">
              <a:extLst>
                <a:ext uri="{FF2B5EF4-FFF2-40B4-BE49-F238E27FC236}">
                  <a16:creationId xmlns:a16="http://schemas.microsoft.com/office/drawing/2014/main" id="{EF7A2E78-A3E5-4BBB-A278-B0146C8E0405}"/>
                </a:ext>
              </a:extLst>
            </p:cNvPr>
            <p:cNvSpPr/>
            <p:nvPr/>
          </p:nvSpPr>
          <p:spPr>
            <a:xfrm rot="10800000" flipV="1">
              <a:off x="921867" y="37900"/>
              <a:ext cx="3005170" cy="25906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riangle isocèle 16">
              <a:extLst>
                <a:ext uri="{FF2B5EF4-FFF2-40B4-BE49-F238E27FC236}">
                  <a16:creationId xmlns:a16="http://schemas.microsoft.com/office/drawing/2014/main" id="{44F9BA51-30B3-4189-8471-7B20C322298D}"/>
                </a:ext>
              </a:extLst>
            </p:cNvPr>
            <p:cNvSpPr/>
            <p:nvPr/>
          </p:nvSpPr>
          <p:spPr>
            <a:xfrm>
              <a:off x="935047" y="5409990"/>
              <a:ext cx="3048454" cy="262797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riangle isocèle 36">
            <a:extLst>
              <a:ext uri="{FF2B5EF4-FFF2-40B4-BE49-F238E27FC236}">
                <a16:creationId xmlns:a16="http://schemas.microsoft.com/office/drawing/2014/main" id="{44F9BA51-30B3-4189-8471-7B20C322298D}"/>
              </a:ext>
            </a:extLst>
          </p:cNvPr>
          <p:cNvSpPr/>
          <p:nvPr/>
        </p:nvSpPr>
        <p:spPr>
          <a:xfrm rot="10800000">
            <a:off x="-240680" y="2271176"/>
            <a:ext cx="3073708" cy="2612185"/>
          </a:xfrm>
          <a:prstGeom prst="triangle">
            <a:avLst>
              <a:gd name="adj" fmla="val 46372"/>
            </a:avLst>
          </a:prstGeom>
          <a:solidFill>
            <a:srgbClr val="E84E0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riangle isocèle 17">
            <a:extLst>
              <a:ext uri="{FF2B5EF4-FFF2-40B4-BE49-F238E27FC236}">
                <a16:creationId xmlns:a16="http://schemas.microsoft.com/office/drawing/2014/main" id="{44F9BA51-30B3-4189-8471-7B20C322298D}"/>
              </a:ext>
            </a:extLst>
          </p:cNvPr>
          <p:cNvSpPr/>
          <p:nvPr/>
        </p:nvSpPr>
        <p:spPr>
          <a:xfrm>
            <a:off x="7806451" y="2172259"/>
            <a:ext cx="3095287" cy="2663735"/>
          </a:xfrm>
          <a:prstGeom prst="triangle">
            <a:avLst/>
          </a:prstGeom>
          <a:solidFill>
            <a:srgbClr val="2A2E4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1" y="2146540"/>
            <a:ext cx="12191999" cy="11695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Discover </a:t>
            </a:r>
          </a:p>
          <a:p>
            <a:pPr algn="ctr"/>
            <a:r>
              <a:rPr lang="fr-FR" sz="32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Université Grenoble </a:t>
            </a:r>
            <a:r>
              <a:rPr lang="fr-FR" sz="32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Alpes</a:t>
            </a:r>
          </a:p>
          <a:p>
            <a:pPr algn="ctr"/>
            <a:endParaRPr lang="fr-FR" sz="600" b="1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0FC2CFE-5343-4465-AFF3-D0020D718185}"/>
              </a:ext>
            </a:extLst>
          </p:cNvPr>
          <p:cNvSpPr txBox="1"/>
          <p:nvPr/>
        </p:nvSpPr>
        <p:spPr>
          <a:xfrm>
            <a:off x="8657524" y="5918895"/>
            <a:ext cx="3272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Name of the Speaker</a:t>
            </a:r>
          </a:p>
          <a:p>
            <a:pPr algn="r"/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--/--/202-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311773E-D0E2-40DE-81C0-E238E0E3A103}"/>
              </a:ext>
            </a:extLst>
          </p:cNvPr>
          <p:cNvSpPr txBox="1"/>
          <p:nvPr/>
        </p:nvSpPr>
        <p:spPr>
          <a:xfrm>
            <a:off x="2343150" y="5035108"/>
            <a:ext cx="959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Education, research, innovation </a:t>
            </a:r>
          </a:p>
          <a:p>
            <a:pPr algn="r"/>
            <a:r>
              <a:rPr lang="en-US" sz="20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 cutting edge environment</a:t>
            </a:r>
            <a:endParaRPr lang="en-US" sz="2000" b="1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6" name="Straight Connector 4">
            <a:extLst>
              <a:ext uri="{FF2B5EF4-FFF2-40B4-BE49-F238E27FC236}">
                <a16:creationId xmlns:a16="http://schemas.microsoft.com/office/drawing/2014/main" id="{A678B655-9959-48D8-A9C2-5CF2DF6F8E7E}"/>
              </a:ext>
            </a:extLst>
          </p:cNvPr>
          <p:cNvCxnSpPr>
            <a:cxnSpLocks/>
          </p:cNvCxnSpPr>
          <p:nvPr/>
        </p:nvCxnSpPr>
        <p:spPr>
          <a:xfrm>
            <a:off x="0" y="3306920"/>
            <a:ext cx="12192000" cy="0"/>
          </a:xfrm>
          <a:prstGeom prst="line">
            <a:avLst/>
          </a:prstGeom>
          <a:ln w="28575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4">
            <a:extLst>
              <a:ext uri="{FF2B5EF4-FFF2-40B4-BE49-F238E27FC236}">
                <a16:creationId xmlns:a16="http://schemas.microsoft.com/office/drawing/2014/main" id="{A678B655-9959-48D8-A9C2-5CF2DF6F8E7E}"/>
              </a:ext>
            </a:extLst>
          </p:cNvPr>
          <p:cNvCxnSpPr>
            <a:cxnSpLocks/>
          </p:cNvCxnSpPr>
          <p:nvPr/>
        </p:nvCxnSpPr>
        <p:spPr>
          <a:xfrm>
            <a:off x="0" y="2149818"/>
            <a:ext cx="12192000" cy="0"/>
          </a:xfrm>
          <a:prstGeom prst="line">
            <a:avLst/>
          </a:prstGeom>
          <a:ln w="28575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5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6073911" y="1259668"/>
            <a:ext cx="5694555" cy="1438266"/>
          </a:xfrm>
          <a:prstGeom prst="rect">
            <a:avLst/>
          </a:prstGeom>
          <a:solidFill>
            <a:schemeClr val="bg1"/>
          </a:solidFill>
          <a:ln w="12700">
            <a:solidFill>
              <a:srgbClr val="E84E0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lvl="0" algn="l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100" b="1" kern="1200" dirty="0" smtClean="0">
              <a:solidFill>
                <a:schemeClr val="bg1"/>
              </a:solidFill>
            </a:endParaRPr>
          </a:p>
          <a:p>
            <a:pPr marL="57150" lvl="1" indent="-57150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50" dirty="0" smtClean="0">
                <a:solidFill>
                  <a:srgbClr val="2A2E46"/>
                </a:solidFill>
              </a:rPr>
              <a:t> School </a:t>
            </a:r>
            <a:r>
              <a:rPr lang="fr-FR" sz="1050" dirty="0">
                <a:solidFill>
                  <a:srgbClr val="2A2E46"/>
                </a:solidFill>
              </a:rPr>
              <a:t>of Arts and Humanities</a:t>
            </a:r>
          </a:p>
          <a:p>
            <a:pPr marL="57150" lvl="1" indent="-57150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r-FR" sz="1050" dirty="0">
                <a:solidFill>
                  <a:srgbClr val="2A2E46"/>
                </a:solidFill>
              </a:rPr>
              <a:t> </a:t>
            </a:r>
            <a:r>
              <a:rPr lang="en-US" sz="1050" dirty="0">
                <a:solidFill>
                  <a:srgbClr val="2A2E46"/>
                </a:solidFill>
              </a:rPr>
              <a:t>School of Foreign Languages</a:t>
            </a:r>
            <a:endParaRPr lang="fr-FR" sz="1050" dirty="0">
              <a:solidFill>
                <a:srgbClr val="2A2E46"/>
              </a:solidFill>
            </a:endParaRPr>
          </a:p>
          <a:p>
            <a:pPr marL="57150" lvl="1" indent="-57150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r-FR" sz="1050" dirty="0">
                <a:solidFill>
                  <a:srgbClr val="2A2E46"/>
                </a:solidFill>
              </a:rPr>
              <a:t> </a:t>
            </a:r>
            <a:r>
              <a:rPr lang="en-US" sz="1050" dirty="0">
                <a:solidFill>
                  <a:srgbClr val="2A2E46"/>
                </a:solidFill>
              </a:rPr>
              <a:t>School of Language, Literature, Performing Arts, Information and Communication</a:t>
            </a:r>
          </a:p>
          <a:p>
            <a:pPr marL="57150" lvl="1" indent="-57150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050" dirty="0">
                <a:solidFill>
                  <a:srgbClr val="2A2E46"/>
                </a:solidFill>
              </a:rPr>
              <a:t> School of Human and Social Sciences</a:t>
            </a:r>
          </a:p>
          <a:p>
            <a:pPr marL="57150" lvl="1" indent="-57150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050" dirty="0">
                <a:solidFill>
                  <a:srgbClr val="2A2E46"/>
                </a:solidFill>
              </a:rPr>
              <a:t> School of Physical and Sporting Techniques and Activities</a:t>
            </a:r>
          </a:p>
          <a:p>
            <a:pPr marL="57150" lvl="1" indent="-57150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050" dirty="0">
                <a:solidFill>
                  <a:srgbClr val="2A2E46"/>
                </a:solidFill>
              </a:rPr>
              <a:t> School of Medicine</a:t>
            </a:r>
          </a:p>
          <a:p>
            <a:pPr marL="57150" lvl="1" indent="-57150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050" dirty="0">
                <a:solidFill>
                  <a:srgbClr val="2A2E46"/>
                </a:solidFill>
              </a:rPr>
              <a:t> School of Pharmacy</a:t>
            </a:r>
            <a:endParaRPr lang="fr-FR" sz="1050" dirty="0">
              <a:solidFill>
                <a:srgbClr val="2A2E46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417837" y="1261879"/>
            <a:ext cx="5405725" cy="1436054"/>
            <a:chOff x="247330" y="66390"/>
            <a:chExt cx="2777696" cy="1385454"/>
          </a:xfrm>
          <a:solidFill>
            <a:schemeClr val="bg1"/>
          </a:solidFill>
        </p:grpSpPr>
        <p:sp>
          <p:nvSpPr>
            <p:cNvPr id="7" name="Rectangle 6"/>
            <p:cNvSpPr/>
            <p:nvPr/>
          </p:nvSpPr>
          <p:spPr>
            <a:xfrm>
              <a:off x="247330" y="66390"/>
              <a:ext cx="2777696" cy="1385454"/>
            </a:xfrm>
            <a:prstGeom prst="rect">
              <a:avLst/>
            </a:prstGeom>
            <a:grpFill/>
            <a:ln w="12700">
              <a:solidFill>
                <a:srgbClr val="E84E0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ZoneTexte 7"/>
            <p:cNvSpPr txBox="1"/>
            <p:nvPr/>
          </p:nvSpPr>
          <p:spPr>
            <a:xfrm>
              <a:off x="247330" y="66390"/>
              <a:ext cx="2777696" cy="1385454"/>
            </a:xfrm>
            <a:prstGeom prst="rect">
              <a:avLst/>
            </a:prstGeom>
            <a:grpFill/>
            <a:ln w="12700">
              <a:solidFill>
                <a:srgbClr val="E84E0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lvl="0" algn="l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100" b="1" kern="1200" dirty="0" smtClean="0">
                <a:solidFill>
                  <a:schemeClr val="bg1"/>
                </a:solidFill>
              </a:endParaRPr>
            </a:p>
            <a:p>
              <a:pPr marL="57150" lvl="1" indent="-57150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050" kern="1200" dirty="0" smtClean="0">
                  <a:solidFill>
                    <a:srgbClr val="202C41"/>
                  </a:solidFill>
                </a:rPr>
                <a:t> </a:t>
              </a:r>
              <a:r>
                <a:rPr lang="fr-FR" sz="1050" dirty="0" err="1">
                  <a:solidFill>
                    <a:srgbClr val="2A2E46"/>
                  </a:solidFill>
                </a:rPr>
                <a:t>Chemistry</a:t>
              </a:r>
              <a:r>
                <a:rPr lang="fr-FR" sz="1050" dirty="0">
                  <a:solidFill>
                    <a:srgbClr val="2A2E46"/>
                  </a:solidFill>
                </a:rPr>
                <a:t> and </a:t>
              </a:r>
              <a:r>
                <a:rPr lang="fr-FR" sz="1050" dirty="0" err="1">
                  <a:solidFill>
                    <a:srgbClr val="2A2E46"/>
                  </a:solidFill>
                </a:rPr>
                <a:t>Biology</a:t>
              </a:r>
              <a:r>
                <a:rPr lang="fr-FR" sz="1050" dirty="0">
                  <a:solidFill>
                    <a:srgbClr val="2A2E46"/>
                  </a:solidFill>
                </a:rPr>
                <a:t> Department</a:t>
              </a:r>
            </a:p>
            <a:p>
              <a:pPr marL="57150" lvl="1" indent="-57150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050" dirty="0">
                  <a:solidFill>
                    <a:srgbClr val="2A2E46"/>
                  </a:solidFill>
                </a:rPr>
                <a:t> IM2AG </a:t>
              </a:r>
              <a:r>
                <a:rPr lang="fr-FR" sz="1050" dirty="0" smtClean="0">
                  <a:solidFill>
                    <a:srgbClr val="2A2E46"/>
                  </a:solidFill>
                </a:rPr>
                <a:t>Department</a:t>
              </a:r>
            </a:p>
            <a:p>
              <a:pPr marL="0" lvl="1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050" dirty="0" smtClean="0">
                  <a:solidFill>
                    <a:srgbClr val="2A2E46"/>
                  </a:solidFill>
                </a:rPr>
                <a:t>  (Computer </a:t>
              </a:r>
              <a:r>
                <a:rPr lang="fr-FR" sz="1050" dirty="0">
                  <a:solidFill>
                    <a:srgbClr val="2A2E46"/>
                  </a:solidFill>
                </a:rPr>
                <a:t>Science, </a:t>
              </a:r>
              <a:r>
                <a:rPr lang="fr-FR" sz="1050" dirty="0" err="1">
                  <a:solidFill>
                    <a:srgbClr val="2A2E46"/>
                  </a:solidFill>
                </a:rPr>
                <a:t>Mathematics</a:t>
              </a:r>
              <a:r>
                <a:rPr lang="fr-FR" sz="1050" dirty="0">
                  <a:solidFill>
                    <a:srgbClr val="2A2E46"/>
                  </a:solidFill>
                </a:rPr>
                <a:t> and </a:t>
              </a:r>
              <a:r>
                <a:rPr lang="fr-FR" sz="1050" dirty="0" err="1" smtClean="0">
                  <a:solidFill>
                    <a:srgbClr val="2A2E46"/>
                  </a:solidFill>
                </a:rPr>
                <a:t>Applied</a:t>
              </a:r>
              <a:r>
                <a:rPr lang="fr-FR" sz="1050" dirty="0" smtClean="0">
                  <a:solidFill>
                    <a:srgbClr val="2A2E46"/>
                  </a:solidFill>
                </a:rPr>
                <a:t> </a:t>
              </a:r>
              <a:r>
                <a:rPr lang="fr-FR" sz="1050" dirty="0" err="1" smtClean="0">
                  <a:solidFill>
                    <a:srgbClr val="2A2E46"/>
                  </a:solidFill>
                </a:rPr>
                <a:t>Mathematics</a:t>
              </a:r>
              <a:r>
                <a:rPr lang="fr-FR" sz="1050" dirty="0">
                  <a:solidFill>
                    <a:srgbClr val="2A2E46"/>
                  </a:solidFill>
                </a:rPr>
                <a:t>)</a:t>
              </a:r>
            </a:p>
            <a:p>
              <a:pPr marL="57150" lvl="1" indent="-57150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050" dirty="0">
                  <a:solidFill>
                    <a:srgbClr val="2A2E46"/>
                  </a:solidFill>
                </a:rPr>
                <a:t> </a:t>
              </a:r>
              <a:r>
                <a:rPr lang="fr-FR" sz="1050" dirty="0" err="1">
                  <a:solidFill>
                    <a:srgbClr val="2A2E46"/>
                  </a:solidFill>
                </a:rPr>
                <a:t>PhITEM</a:t>
              </a:r>
              <a:r>
                <a:rPr lang="fr-FR" sz="1050" dirty="0">
                  <a:solidFill>
                    <a:srgbClr val="2A2E46"/>
                  </a:solidFill>
                </a:rPr>
                <a:t> </a:t>
              </a:r>
              <a:r>
                <a:rPr lang="fr-FR" sz="1050" dirty="0" smtClean="0">
                  <a:solidFill>
                    <a:srgbClr val="2A2E46"/>
                  </a:solidFill>
                </a:rPr>
                <a:t>Department</a:t>
              </a:r>
            </a:p>
            <a:p>
              <a:pPr marL="0" lvl="1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050" dirty="0" smtClean="0">
                  <a:solidFill>
                    <a:srgbClr val="2A2E46"/>
                  </a:solidFill>
                </a:rPr>
                <a:t>  (</a:t>
              </a:r>
              <a:r>
                <a:rPr lang="fr-FR" sz="1050" dirty="0" err="1" smtClean="0">
                  <a:solidFill>
                    <a:srgbClr val="2A2E46"/>
                  </a:solidFill>
                </a:rPr>
                <a:t>Physics</a:t>
              </a:r>
              <a:r>
                <a:rPr lang="fr-FR" sz="1050" dirty="0">
                  <a:solidFill>
                    <a:srgbClr val="2A2E46"/>
                  </a:solidFill>
                </a:rPr>
                <a:t>, Engineering, </a:t>
              </a:r>
              <a:r>
                <a:rPr lang="fr-FR" sz="1050" dirty="0" err="1">
                  <a:solidFill>
                    <a:srgbClr val="2A2E46"/>
                  </a:solidFill>
                </a:rPr>
                <a:t>Earth</a:t>
              </a:r>
              <a:r>
                <a:rPr lang="fr-FR" sz="1050" dirty="0">
                  <a:solidFill>
                    <a:srgbClr val="2A2E46"/>
                  </a:solidFill>
                </a:rPr>
                <a:t> sciences, </a:t>
              </a:r>
              <a:r>
                <a:rPr lang="fr-FR" sz="1050" dirty="0" err="1">
                  <a:solidFill>
                    <a:srgbClr val="2A2E46"/>
                  </a:solidFill>
                </a:rPr>
                <a:t>Environment</a:t>
              </a:r>
              <a:r>
                <a:rPr lang="fr-FR" sz="1050" dirty="0">
                  <a:solidFill>
                    <a:srgbClr val="2A2E46"/>
                  </a:solidFill>
                </a:rPr>
                <a:t> and </a:t>
              </a:r>
              <a:r>
                <a:rPr lang="fr-FR" sz="1050" dirty="0" err="1">
                  <a:solidFill>
                    <a:srgbClr val="2A2E46"/>
                  </a:solidFill>
                </a:rPr>
                <a:t>Mechanics</a:t>
              </a:r>
              <a:r>
                <a:rPr lang="fr-FR" sz="1050" dirty="0">
                  <a:solidFill>
                    <a:srgbClr val="2A2E46"/>
                  </a:solidFill>
                </a:rPr>
                <a:t>)</a:t>
              </a:r>
            </a:p>
            <a:p>
              <a:pPr marL="57150" lvl="1" indent="-57150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050" dirty="0">
                  <a:solidFill>
                    <a:srgbClr val="2A2E46"/>
                  </a:solidFill>
                </a:rPr>
                <a:t> OSUG </a:t>
              </a:r>
              <a:r>
                <a:rPr lang="fr-FR" sz="1050" dirty="0" smtClean="0">
                  <a:solidFill>
                    <a:srgbClr val="2A2E46"/>
                  </a:solidFill>
                </a:rPr>
                <a:t>(</a:t>
              </a:r>
              <a:r>
                <a:rPr lang="fr-FR" sz="1050" dirty="0">
                  <a:solidFill>
                    <a:srgbClr val="2A2E46"/>
                  </a:solidFill>
                </a:rPr>
                <a:t>Grenoble </a:t>
              </a:r>
              <a:r>
                <a:rPr lang="fr-FR" sz="1050" dirty="0" err="1">
                  <a:solidFill>
                    <a:srgbClr val="2A2E46"/>
                  </a:solidFill>
                </a:rPr>
                <a:t>Earth</a:t>
              </a:r>
              <a:r>
                <a:rPr lang="fr-FR" sz="1050" dirty="0">
                  <a:solidFill>
                    <a:srgbClr val="2A2E46"/>
                  </a:solidFill>
                </a:rPr>
                <a:t> Sciences and </a:t>
              </a:r>
              <a:r>
                <a:rPr lang="fr-FR" sz="1050" dirty="0" err="1">
                  <a:solidFill>
                    <a:srgbClr val="2A2E46"/>
                  </a:solidFill>
                </a:rPr>
                <a:t>Astronomy</a:t>
              </a:r>
              <a:r>
                <a:rPr lang="fr-FR" sz="1050" dirty="0">
                  <a:solidFill>
                    <a:srgbClr val="2A2E46"/>
                  </a:solidFill>
                </a:rPr>
                <a:t> </a:t>
              </a:r>
              <a:r>
                <a:rPr lang="fr-FR" sz="1050" dirty="0" err="1">
                  <a:solidFill>
                    <a:srgbClr val="2A2E46"/>
                  </a:solidFill>
                </a:rPr>
                <a:t>Observatory</a:t>
              </a:r>
              <a:r>
                <a:rPr lang="fr-FR" sz="1050" dirty="0">
                  <a:solidFill>
                    <a:srgbClr val="2A2E46"/>
                  </a:solidFill>
                </a:rPr>
                <a:t>)</a:t>
              </a:r>
            </a:p>
            <a:p>
              <a:pPr marL="57150" lvl="1" indent="-57150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050" dirty="0">
                  <a:solidFill>
                    <a:srgbClr val="2A2E46"/>
                  </a:solidFill>
                </a:rPr>
                <a:t> Science &amp; </a:t>
              </a:r>
              <a:r>
                <a:rPr lang="fr-FR" sz="1050" dirty="0" err="1">
                  <a:solidFill>
                    <a:srgbClr val="2A2E46"/>
                  </a:solidFill>
                </a:rPr>
                <a:t>Technology</a:t>
              </a:r>
              <a:r>
                <a:rPr lang="fr-FR" sz="1050" dirty="0">
                  <a:solidFill>
                    <a:srgbClr val="2A2E46"/>
                  </a:solidFill>
                </a:rPr>
                <a:t> </a:t>
              </a:r>
              <a:r>
                <a:rPr lang="fr-FR" sz="1050" dirty="0" err="1">
                  <a:solidFill>
                    <a:srgbClr val="2A2E46"/>
                  </a:solidFill>
                </a:rPr>
                <a:t>Undergraduate</a:t>
              </a:r>
              <a:r>
                <a:rPr lang="fr-FR" sz="1050" dirty="0">
                  <a:solidFill>
                    <a:srgbClr val="2A2E46"/>
                  </a:solidFill>
                </a:rPr>
                <a:t> Department</a:t>
              </a: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420923" y="1263382"/>
            <a:ext cx="5402639" cy="217154"/>
            <a:chOff x="247330" y="66390"/>
            <a:chExt cx="2777696" cy="1385454"/>
          </a:xfrm>
          <a:solidFill>
            <a:srgbClr val="E84E0F"/>
          </a:solidFill>
        </p:grpSpPr>
        <p:sp>
          <p:nvSpPr>
            <p:cNvPr id="60" name="Rectangle 59"/>
            <p:cNvSpPr/>
            <p:nvPr/>
          </p:nvSpPr>
          <p:spPr>
            <a:xfrm>
              <a:off x="247330" y="66390"/>
              <a:ext cx="2777696" cy="1385454"/>
            </a:xfrm>
            <a:prstGeom prst="rect">
              <a:avLst/>
            </a:prstGeom>
            <a:grpFill/>
            <a:ln>
              <a:solidFill>
                <a:srgbClr val="E84E0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ZoneTexte 60"/>
            <p:cNvSpPr txBox="1"/>
            <p:nvPr/>
          </p:nvSpPr>
          <p:spPr>
            <a:xfrm>
              <a:off x="247330" y="66390"/>
              <a:ext cx="2777696" cy="1385454"/>
            </a:xfrm>
            <a:prstGeom prst="rect">
              <a:avLst/>
            </a:prstGeom>
            <a:grpFill/>
            <a:ln>
              <a:solidFill>
                <a:srgbClr val="E84E0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b="1" dirty="0">
                  <a:solidFill>
                    <a:schemeClr val="bg1"/>
                  </a:solidFill>
                </a:rPr>
                <a:t>Faculty of sciences</a:t>
              </a: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6069902" y="2858843"/>
            <a:ext cx="5698559" cy="234671"/>
            <a:chOff x="247330" y="66390"/>
            <a:chExt cx="2777696" cy="1385454"/>
          </a:xfrm>
          <a:solidFill>
            <a:srgbClr val="E84E0F"/>
          </a:solidFill>
        </p:grpSpPr>
        <p:sp>
          <p:nvSpPr>
            <p:cNvPr id="55" name="Rectangle 54"/>
            <p:cNvSpPr/>
            <p:nvPr/>
          </p:nvSpPr>
          <p:spPr>
            <a:xfrm>
              <a:off x="247330" y="66390"/>
              <a:ext cx="2777696" cy="1385454"/>
            </a:xfrm>
            <a:prstGeom prst="rect">
              <a:avLst/>
            </a:prstGeom>
            <a:grpFill/>
            <a:ln>
              <a:solidFill>
                <a:srgbClr val="E84E0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ZoneTexte 55"/>
            <p:cNvSpPr txBox="1"/>
            <p:nvPr/>
          </p:nvSpPr>
          <p:spPr>
            <a:xfrm>
              <a:off x="247330" y="66390"/>
              <a:ext cx="2777696" cy="1385454"/>
            </a:xfrm>
            <a:prstGeom prst="rect">
              <a:avLst/>
            </a:prstGeom>
            <a:grpFill/>
            <a:ln>
              <a:solidFill>
                <a:srgbClr val="E84E0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b="1" dirty="0"/>
                <a:t>Faculty of Economics of Grenoble</a:t>
              </a:r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6074819" y="3228334"/>
            <a:ext cx="5693643" cy="234671"/>
            <a:chOff x="247330" y="66390"/>
            <a:chExt cx="2777696" cy="1385454"/>
          </a:xfrm>
          <a:solidFill>
            <a:srgbClr val="E84E0F"/>
          </a:solidFill>
        </p:grpSpPr>
        <p:sp>
          <p:nvSpPr>
            <p:cNvPr id="58" name="Rectangle 57"/>
            <p:cNvSpPr/>
            <p:nvPr/>
          </p:nvSpPr>
          <p:spPr>
            <a:xfrm>
              <a:off x="247330" y="66390"/>
              <a:ext cx="2777696" cy="1385454"/>
            </a:xfrm>
            <a:prstGeom prst="rect">
              <a:avLst/>
            </a:prstGeom>
            <a:grpFill/>
            <a:ln>
              <a:solidFill>
                <a:srgbClr val="E84E0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ZoneTexte 76"/>
            <p:cNvSpPr txBox="1"/>
            <p:nvPr/>
          </p:nvSpPr>
          <p:spPr>
            <a:xfrm>
              <a:off x="247330" y="66390"/>
              <a:ext cx="2777696" cy="1385454"/>
            </a:xfrm>
            <a:prstGeom prst="rect">
              <a:avLst/>
            </a:prstGeom>
            <a:grpFill/>
            <a:ln>
              <a:solidFill>
                <a:srgbClr val="E84E0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b="1" dirty="0"/>
                <a:t>Grenoble Law School</a:t>
              </a:r>
            </a:p>
          </p:txBody>
        </p:sp>
      </p:grpSp>
      <p:grpSp>
        <p:nvGrpSpPr>
          <p:cNvPr id="78" name="Groupe 77"/>
          <p:cNvGrpSpPr/>
          <p:nvPr/>
        </p:nvGrpSpPr>
        <p:grpSpPr>
          <a:xfrm>
            <a:off x="6079734" y="3587984"/>
            <a:ext cx="5688728" cy="234671"/>
            <a:chOff x="247330" y="66390"/>
            <a:chExt cx="2777696" cy="1385454"/>
          </a:xfrm>
          <a:solidFill>
            <a:srgbClr val="E84E0F"/>
          </a:solidFill>
        </p:grpSpPr>
        <p:sp>
          <p:nvSpPr>
            <p:cNvPr id="79" name="Rectangle 78"/>
            <p:cNvSpPr/>
            <p:nvPr/>
          </p:nvSpPr>
          <p:spPr>
            <a:xfrm>
              <a:off x="247330" y="66390"/>
              <a:ext cx="2777696" cy="1385454"/>
            </a:xfrm>
            <a:prstGeom prst="rect">
              <a:avLst/>
            </a:prstGeom>
            <a:grpFill/>
            <a:ln>
              <a:solidFill>
                <a:srgbClr val="E84E0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ZoneTexte 79"/>
            <p:cNvSpPr txBox="1"/>
            <p:nvPr/>
          </p:nvSpPr>
          <p:spPr>
            <a:xfrm>
              <a:off x="247330" y="66390"/>
              <a:ext cx="2777696" cy="1385454"/>
            </a:xfrm>
            <a:prstGeom prst="rect">
              <a:avLst/>
            </a:prstGeom>
            <a:grpFill/>
            <a:ln>
              <a:solidFill>
                <a:srgbClr val="E84E0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b="1" dirty="0"/>
                <a:t>Alpine </a:t>
              </a:r>
              <a:r>
                <a:rPr lang="fr-FR" sz="1100" b="1" dirty="0" err="1"/>
                <a:t>Geography</a:t>
              </a:r>
              <a:r>
                <a:rPr lang="fr-FR" sz="1100" b="1" dirty="0"/>
                <a:t> and </a:t>
              </a:r>
              <a:r>
                <a:rPr lang="fr-FR" sz="1100" b="1" dirty="0" err="1"/>
                <a:t>Urban</a:t>
              </a:r>
              <a:r>
                <a:rPr lang="fr-FR" sz="1100" b="1" dirty="0"/>
                <a:t> Planning Institute</a:t>
              </a:r>
            </a:p>
          </p:txBody>
        </p:sp>
      </p:grpSp>
      <p:grpSp>
        <p:nvGrpSpPr>
          <p:cNvPr id="87" name="Groupe 86"/>
          <p:cNvGrpSpPr/>
          <p:nvPr/>
        </p:nvGrpSpPr>
        <p:grpSpPr>
          <a:xfrm>
            <a:off x="414479" y="2864501"/>
            <a:ext cx="5405858" cy="965117"/>
            <a:chOff x="247330" y="66390"/>
            <a:chExt cx="2777696" cy="1385454"/>
          </a:xfrm>
          <a:solidFill>
            <a:schemeClr val="bg1"/>
          </a:solidFill>
        </p:grpSpPr>
        <p:sp>
          <p:nvSpPr>
            <p:cNvPr id="88" name="Rectangle 87"/>
            <p:cNvSpPr/>
            <p:nvPr/>
          </p:nvSpPr>
          <p:spPr>
            <a:xfrm>
              <a:off x="247330" y="66390"/>
              <a:ext cx="2777696" cy="1385454"/>
            </a:xfrm>
            <a:prstGeom prst="rect">
              <a:avLst/>
            </a:prstGeom>
            <a:grpFill/>
            <a:ln w="12700">
              <a:solidFill>
                <a:srgbClr val="E84E0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ZoneTexte 88"/>
            <p:cNvSpPr txBox="1"/>
            <p:nvPr/>
          </p:nvSpPr>
          <p:spPr>
            <a:xfrm>
              <a:off x="247330" y="66390"/>
              <a:ext cx="2777696" cy="1385454"/>
            </a:xfrm>
            <a:prstGeom prst="rect">
              <a:avLst/>
            </a:prstGeom>
            <a:grpFill/>
            <a:ln w="12700">
              <a:solidFill>
                <a:srgbClr val="E84E0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lvl="0" algn="l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100" b="1" kern="1200" dirty="0" smtClean="0">
                <a:solidFill>
                  <a:schemeClr val="bg1"/>
                </a:solidFill>
              </a:endParaRPr>
            </a:p>
            <a:p>
              <a:pPr marL="57150" lvl="1" indent="-57150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fr-FR" sz="1050" kern="1200" dirty="0" smtClean="0">
                  <a:solidFill>
                    <a:srgbClr val="202C41"/>
                  </a:solidFill>
                </a:rPr>
                <a:t> </a:t>
              </a:r>
              <a:r>
                <a:rPr lang="fr-FR" sz="1050" dirty="0">
                  <a:solidFill>
                    <a:srgbClr val="2A2E46"/>
                  </a:solidFill>
                </a:rPr>
                <a:t>Department IUT1 (Sciences and technologies)</a:t>
              </a:r>
            </a:p>
            <a:p>
              <a:pPr marL="57150" lvl="1" indent="-57150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fr-FR" sz="1050" dirty="0">
                  <a:solidFill>
                    <a:srgbClr val="2A2E46"/>
                  </a:solidFill>
                </a:rPr>
                <a:t> Department IUT2 (Social sciences and technologies)</a:t>
              </a:r>
            </a:p>
            <a:p>
              <a:pPr marL="57150" lvl="1" indent="-57150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050" dirty="0">
                  <a:solidFill>
                    <a:srgbClr val="2A2E46"/>
                  </a:solidFill>
                </a:rPr>
                <a:t> Department IUT of </a:t>
              </a:r>
              <a:r>
                <a:rPr lang="fr-FR" sz="1050" dirty="0" smtClean="0">
                  <a:solidFill>
                    <a:srgbClr val="2A2E46"/>
                  </a:solidFill>
                </a:rPr>
                <a:t>Valence</a:t>
              </a:r>
            </a:p>
            <a:p>
              <a:pPr marL="0" lvl="1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050" dirty="0" smtClean="0">
                  <a:solidFill>
                    <a:srgbClr val="2A2E46"/>
                  </a:solidFill>
                </a:rPr>
                <a:t>  (lnformation </a:t>
              </a:r>
              <a:r>
                <a:rPr lang="fr-FR" sz="1050" dirty="0">
                  <a:solidFill>
                    <a:srgbClr val="2A2E46"/>
                  </a:solidFill>
                </a:rPr>
                <a:t>and communication sciences and technologies)</a:t>
              </a:r>
            </a:p>
          </p:txBody>
        </p:sp>
      </p:grpSp>
      <p:grpSp>
        <p:nvGrpSpPr>
          <p:cNvPr id="99" name="Groupe 98"/>
          <p:cNvGrpSpPr/>
          <p:nvPr/>
        </p:nvGrpSpPr>
        <p:grpSpPr>
          <a:xfrm>
            <a:off x="417565" y="2866003"/>
            <a:ext cx="5402639" cy="230284"/>
            <a:chOff x="247330" y="66390"/>
            <a:chExt cx="2777696" cy="1385454"/>
          </a:xfrm>
          <a:solidFill>
            <a:srgbClr val="E84E0F"/>
          </a:solidFill>
        </p:grpSpPr>
        <p:sp>
          <p:nvSpPr>
            <p:cNvPr id="100" name="Rectangle 99"/>
            <p:cNvSpPr/>
            <p:nvPr/>
          </p:nvSpPr>
          <p:spPr>
            <a:xfrm>
              <a:off x="247330" y="66390"/>
              <a:ext cx="2777696" cy="1385454"/>
            </a:xfrm>
            <a:prstGeom prst="rect">
              <a:avLst/>
            </a:prstGeom>
            <a:grpFill/>
            <a:ln>
              <a:solidFill>
                <a:srgbClr val="E84E0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1" name="ZoneTexte 100"/>
            <p:cNvSpPr txBox="1"/>
            <p:nvPr/>
          </p:nvSpPr>
          <p:spPr>
            <a:xfrm>
              <a:off x="247330" y="66390"/>
              <a:ext cx="2777696" cy="1385454"/>
            </a:xfrm>
            <a:prstGeom prst="rect">
              <a:avLst/>
            </a:prstGeom>
            <a:grpFill/>
            <a:ln>
              <a:solidFill>
                <a:srgbClr val="E84E0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b="1" dirty="0">
                  <a:solidFill>
                    <a:schemeClr val="bg1"/>
                  </a:solidFill>
                </a:rPr>
                <a:t>University School of </a:t>
              </a:r>
              <a:r>
                <a:rPr lang="fr-FR" sz="1100" b="1" dirty="0" err="1">
                  <a:solidFill>
                    <a:schemeClr val="bg1"/>
                  </a:solidFill>
                </a:rPr>
                <a:t>Technology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Groupe 101"/>
          <p:cNvGrpSpPr/>
          <p:nvPr/>
        </p:nvGrpSpPr>
        <p:grpSpPr>
          <a:xfrm>
            <a:off x="6082789" y="1257038"/>
            <a:ext cx="5694732" cy="236784"/>
            <a:chOff x="247330" y="66390"/>
            <a:chExt cx="2777696" cy="1385454"/>
          </a:xfrm>
          <a:solidFill>
            <a:srgbClr val="E84E0F"/>
          </a:solidFill>
        </p:grpSpPr>
        <p:sp>
          <p:nvSpPr>
            <p:cNvPr id="103" name="Rectangle 102"/>
            <p:cNvSpPr/>
            <p:nvPr/>
          </p:nvSpPr>
          <p:spPr>
            <a:xfrm>
              <a:off x="247330" y="66390"/>
              <a:ext cx="2777696" cy="13854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" name="ZoneTexte 103"/>
            <p:cNvSpPr txBox="1"/>
            <p:nvPr/>
          </p:nvSpPr>
          <p:spPr>
            <a:xfrm>
              <a:off x="247330" y="66390"/>
              <a:ext cx="2777696" cy="138545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b="1" dirty="0">
                  <a:solidFill>
                    <a:schemeClr val="bg1"/>
                  </a:solidFill>
                </a:rPr>
                <a:t>Faculty of Humanities, </a:t>
              </a:r>
              <a:r>
                <a:rPr lang="fr-FR" sz="1100" b="1" dirty="0" err="1">
                  <a:solidFill>
                    <a:schemeClr val="bg1"/>
                  </a:solidFill>
                </a:rPr>
                <a:t>Health</a:t>
              </a:r>
              <a:r>
                <a:rPr lang="fr-FR" sz="1100" b="1" dirty="0">
                  <a:solidFill>
                    <a:schemeClr val="bg1"/>
                  </a:solidFill>
                </a:rPr>
                <a:t>, Sports and Society </a:t>
              </a: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422854" y="4241246"/>
            <a:ext cx="11344208" cy="508756"/>
            <a:chOff x="375843" y="4331776"/>
            <a:chExt cx="11344208" cy="508756"/>
          </a:xfrm>
        </p:grpSpPr>
        <p:grpSp>
          <p:nvGrpSpPr>
            <p:cNvPr id="74" name="Groupe 73"/>
            <p:cNvGrpSpPr/>
            <p:nvPr/>
          </p:nvGrpSpPr>
          <p:grpSpPr>
            <a:xfrm>
              <a:off x="375843" y="4351440"/>
              <a:ext cx="3606221" cy="489092"/>
              <a:chOff x="5253490" y="370798"/>
              <a:chExt cx="2605772" cy="2161568"/>
            </a:xfrm>
            <a:solidFill>
              <a:srgbClr val="2A2E46"/>
            </a:solidFill>
          </p:grpSpPr>
          <p:sp>
            <p:nvSpPr>
              <p:cNvPr id="75" name="Rectangle 74"/>
              <p:cNvSpPr/>
              <p:nvPr/>
            </p:nvSpPr>
            <p:spPr>
              <a:xfrm>
                <a:off x="5253490" y="370798"/>
                <a:ext cx="2605771" cy="21615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ZoneTexte 75"/>
              <p:cNvSpPr txBox="1"/>
              <p:nvPr/>
            </p:nvSpPr>
            <p:spPr>
              <a:xfrm>
                <a:off x="5253491" y="370798"/>
                <a:ext cx="2605771" cy="21615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100" b="1" dirty="0"/>
                  <a:t>Grenoble </a:t>
                </a:r>
                <a:r>
                  <a:rPr lang="fr-FR" sz="1100" b="1" dirty="0" smtClean="0"/>
                  <a:t>INP</a:t>
                </a:r>
              </a:p>
              <a:p>
                <a:pPr lvl="0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100" b="1" dirty="0" smtClean="0"/>
                  <a:t>Institute </a:t>
                </a:r>
                <a:r>
                  <a:rPr lang="fr-FR" sz="1100" b="1" dirty="0"/>
                  <a:t>of Engineering and Management</a:t>
                </a:r>
              </a:p>
            </p:txBody>
          </p:sp>
        </p:grpSp>
        <p:grpSp>
          <p:nvGrpSpPr>
            <p:cNvPr id="105" name="Groupe 104"/>
            <p:cNvGrpSpPr/>
            <p:nvPr/>
          </p:nvGrpSpPr>
          <p:grpSpPr>
            <a:xfrm>
              <a:off x="4244839" y="4346524"/>
              <a:ext cx="3606221" cy="489092"/>
              <a:chOff x="5253490" y="370798"/>
              <a:chExt cx="2605772" cy="2161568"/>
            </a:xfrm>
            <a:solidFill>
              <a:srgbClr val="2A2E46"/>
            </a:solidFill>
          </p:grpSpPr>
          <p:sp>
            <p:nvSpPr>
              <p:cNvPr id="106" name="Rectangle 105"/>
              <p:cNvSpPr/>
              <p:nvPr/>
            </p:nvSpPr>
            <p:spPr>
              <a:xfrm>
                <a:off x="5253490" y="370798"/>
                <a:ext cx="2605771" cy="21615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7" name="ZoneTexte 106"/>
              <p:cNvSpPr txBox="1"/>
              <p:nvPr/>
            </p:nvSpPr>
            <p:spPr>
              <a:xfrm>
                <a:off x="5253491" y="370798"/>
                <a:ext cx="2605771" cy="21615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algn="ctr"/>
                <a:r>
                  <a:rPr lang="fr-FR" sz="1100" b="1" dirty="0" smtClean="0"/>
                  <a:t>ENSAG</a:t>
                </a:r>
                <a:endParaRPr lang="fr-FR" sz="1100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fr-FR" sz="1100" b="1" dirty="0" smtClean="0">
                    <a:solidFill>
                      <a:schemeClr val="bg1"/>
                    </a:solidFill>
                  </a:rPr>
                  <a:t>School </a:t>
                </a:r>
                <a:r>
                  <a:rPr lang="fr-FR" sz="1100" b="1" dirty="0">
                    <a:solidFill>
                      <a:schemeClr val="bg1"/>
                    </a:solidFill>
                  </a:rPr>
                  <a:t>of Architecture</a:t>
                </a:r>
                <a:endParaRPr lang="fr-FR" sz="1100" b="1" dirty="0"/>
              </a:p>
            </p:txBody>
          </p:sp>
        </p:grpSp>
        <p:grpSp>
          <p:nvGrpSpPr>
            <p:cNvPr id="108" name="Groupe 107"/>
            <p:cNvGrpSpPr/>
            <p:nvPr/>
          </p:nvGrpSpPr>
          <p:grpSpPr>
            <a:xfrm>
              <a:off x="8113830" y="4331776"/>
              <a:ext cx="3606221" cy="489092"/>
              <a:chOff x="5253490" y="370798"/>
              <a:chExt cx="2605772" cy="2161568"/>
            </a:xfrm>
            <a:solidFill>
              <a:srgbClr val="2A2E46"/>
            </a:solidFill>
          </p:grpSpPr>
          <p:sp>
            <p:nvSpPr>
              <p:cNvPr id="109" name="Rectangle 108"/>
              <p:cNvSpPr/>
              <p:nvPr/>
            </p:nvSpPr>
            <p:spPr>
              <a:xfrm>
                <a:off x="5253490" y="370798"/>
                <a:ext cx="2605771" cy="21615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0" name="ZoneTexte 109"/>
              <p:cNvSpPr txBox="1"/>
              <p:nvPr/>
            </p:nvSpPr>
            <p:spPr>
              <a:xfrm>
                <a:off x="5253491" y="370798"/>
                <a:ext cx="2605771" cy="21615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100" b="1" dirty="0" smtClean="0"/>
                  <a:t>Sciences </a:t>
                </a:r>
                <a:r>
                  <a:rPr lang="fr-FR" sz="1100" b="1" dirty="0"/>
                  <a:t>Po </a:t>
                </a:r>
                <a:r>
                  <a:rPr lang="fr-FR" sz="1100" b="1" dirty="0" smtClean="0"/>
                  <a:t>Grenoble</a:t>
                </a:r>
              </a:p>
              <a:p>
                <a:pPr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100" b="1" dirty="0"/>
                  <a:t>School of Political </a:t>
                </a:r>
                <a:r>
                  <a:rPr lang="fr-FR" sz="1100" b="1" dirty="0" smtClean="0"/>
                  <a:t>Studies</a:t>
                </a:r>
              </a:p>
            </p:txBody>
          </p:sp>
        </p:grpSp>
      </p:grpSp>
      <p:grpSp>
        <p:nvGrpSpPr>
          <p:cNvPr id="10" name="Groupe 9"/>
          <p:cNvGrpSpPr/>
          <p:nvPr/>
        </p:nvGrpSpPr>
        <p:grpSpPr>
          <a:xfrm>
            <a:off x="2866266" y="5047604"/>
            <a:ext cx="6457384" cy="857678"/>
            <a:chOff x="2657868" y="5147187"/>
            <a:chExt cx="6457384" cy="857678"/>
          </a:xfrm>
          <a:solidFill>
            <a:srgbClr val="0070C0"/>
          </a:solidFill>
        </p:grpSpPr>
        <p:grpSp>
          <p:nvGrpSpPr>
            <p:cNvPr id="33" name="Groupe 32"/>
            <p:cNvGrpSpPr/>
            <p:nvPr/>
          </p:nvGrpSpPr>
          <p:grpSpPr>
            <a:xfrm>
              <a:off x="2657868" y="5152104"/>
              <a:ext cx="3084918" cy="366065"/>
              <a:chOff x="8459353" y="727584"/>
              <a:chExt cx="917521" cy="550513"/>
            </a:xfrm>
            <a:grpFill/>
          </p:grpSpPr>
          <p:sp>
            <p:nvSpPr>
              <p:cNvPr id="46" name="Rectangle 45"/>
              <p:cNvSpPr/>
              <p:nvPr/>
            </p:nvSpPr>
            <p:spPr>
              <a:xfrm>
                <a:off x="8459353" y="727584"/>
                <a:ext cx="917521" cy="550513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ZoneTexte 46"/>
              <p:cNvSpPr txBox="1"/>
              <p:nvPr/>
            </p:nvSpPr>
            <p:spPr>
              <a:xfrm>
                <a:off x="8459353" y="727584"/>
                <a:ext cx="917521" cy="55051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100" b="1" kern="1200" dirty="0" smtClean="0">
                    <a:solidFill>
                      <a:schemeClr val="bg1"/>
                    </a:solidFill>
                  </a:rPr>
                  <a:t>Drôme Ardèche</a:t>
                </a:r>
                <a:r>
                  <a:rPr lang="fr-FR" sz="1100" dirty="0">
                    <a:solidFill>
                      <a:srgbClr val="2A2E46"/>
                    </a:solidFill>
                  </a:rPr>
                  <a:t> </a:t>
                </a:r>
                <a:r>
                  <a:rPr lang="fr-FR" sz="1100" b="1" dirty="0" smtClean="0">
                    <a:solidFill>
                      <a:schemeClr val="bg1"/>
                    </a:solidFill>
                  </a:rPr>
                  <a:t>Sciences </a:t>
                </a:r>
                <a:r>
                  <a:rPr lang="fr-FR" sz="1100" b="1" dirty="0">
                    <a:solidFill>
                      <a:schemeClr val="bg1"/>
                    </a:solidFill>
                  </a:rPr>
                  <a:t>Department </a:t>
                </a:r>
                <a:endParaRPr lang="fr-FR" sz="1100" b="1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1" name="Groupe 70"/>
            <p:cNvGrpSpPr/>
            <p:nvPr/>
          </p:nvGrpSpPr>
          <p:grpSpPr>
            <a:xfrm>
              <a:off x="6025414" y="5147187"/>
              <a:ext cx="3084918" cy="366065"/>
              <a:chOff x="8459353" y="727584"/>
              <a:chExt cx="917521" cy="550513"/>
            </a:xfrm>
            <a:grpFill/>
          </p:grpSpPr>
          <p:sp>
            <p:nvSpPr>
              <p:cNvPr id="72" name="Rectangle 71"/>
              <p:cNvSpPr/>
              <p:nvPr/>
            </p:nvSpPr>
            <p:spPr>
              <a:xfrm>
                <a:off x="8459353" y="727584"/>
                <a:ext cx="917521" cy="550513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3" name="ZoneTexte 72"/>
              <p:cNvSpPr txBox="1"/>
              <p:nvPr/>
            </p:nvSpPr>
            <p:spPr>
              <a:xfrm>
                <a:off x="8459353" y="727584"/>
                <a:ext cx="917521" cy="55051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100" b="1" dirty="0" smtClean="0">
                    <a:solidFill>
                      <a:schemeClr val="bg1"/>
                    </a:solidFill>
                  </a:rPr>
                  <a:t>Language Service (</a:t>
                </a:r>
                <a:r>
                  <a:rPr lang="fr-FR" sz="1100" b="1" dirty="0">
                    <a:solidFill>
                      <a:schemeClr val="bg1"/>
                    </a:solidFill>
                  </a:rPr>
                  <a:t>SDL</a:t>
                </a:r>
                <a:r>
                  <a:rPr lang="fr-FR" sz="1100" b="1" kern="1200" dirty="0" smtClean="0">
                    <a:solidFill>
                      <a:schemeClr val="bg1"/>
                    </a:solidFill>
                  </a:rPr>
                  <a:t>)</a:t>
                </a:r>
                <a:endParaRPr lang="fr-FR" sz="1100" b="1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1" name="Groupe 80"/>
            <p:cNvGrpSpPr/>
            <p:nvPr/>
          </p:nvGrpSpPr>
          <p:grpSpPr>
            <a:xfrm>
              <a:off x="2662785" y="5638800"/>
              <a:ext cx="3084918" cy="366065"/>
              <a:chOff x="8459353" y="727584"/>
              <a:chExt cx="917521" cy="550513"/>
            </a:xfrm>
            <a:grpFill/>
          </p:grpSpPr>
          <p:sp>
            <p:nvSpPr>
              <p:cNvPr id="82" name="Rectangle 81"/>
              <p:cNvSpPr/>
              <p:nvPr/>
            </p:nvSpPr>
            <p:spPr>
              <a:xfrm>
                <a:off x="8459353" y="727584"/>
                <a:ext cx="917521" cy="550513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3" name="ZoneTexte 82"/>
              <p:cNvSpPr txBox="1"/>
              <p:nvPr/>
            </p:nvSpPr>
            <p:spPr>
              <a:xfrm>
                <a:off x="8459353" y="727584"/>
                <a:ext cx="917521" cy="55051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marL="0" lvl="1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fr-FR" sz="1100" b="1" dirty="0">
                    <a:solidFill>
                      <a:schemeClr val="bg1"/>
                    </a:solidFill>
                  </a:rPr>
                  <a:t>University Center for French Studies (CUEF)</a:t>
                </a:r>
              </a:p>
            </p:txBody>
          </p:sp>
        </p:grpSp>
        <p:grpSp>
          <p:nvGrpSpPr>
            <p:cNvPr id="84" name="Groupe 83"/>
            <p:cNvGrpSpPr/>
            <p:nvPr/>
          </p:nvGrpSpPr>
          <p:grpSpPr>
            <a:xfrm>
              <a:off x="6030334" y="5633885"/>
              <a:ext cx="3084918" cy="366065"/>
              <a:chOff x="8459353" y="727584"/>
              <a:chExt cx="917521" cy="550513"/>
            </a:xfrm>
            <a:grpFill/>
          </p:grpSpPr>
          <p:sp>
            <p:nvSpPr>
              <p:cNvPr id="85" name="Rectangle 84"/>
              <p:cNvSpPr/>
              <p:nvPr/>
            </p:nvSpPr>
            <p:spPr>
              <a:xfrm>
                <a:off x="8459353" y="727584"/>
                <a:ext cx="917521" cy="550513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6" name="ZoneTexte 85"/>
              <p:cNvSpPr txBox="1"/>
              <p:nvPr/>
            </p:nvSpPr>
            <p:spPr>
              <a:xfrm>
                <a:off x="8459353" y="727584"/>
                <a:ext cx="917521" cy="55051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marL="0" lvl="1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fr-FR" sz="1100" b="1" dirty="0">
                    <a:solidFill>
                      <a:schemeClr val="bg1"/>
                    </a:solidFill>
                  </a:rPr>
                  <a:t>Teaching and Education School (INSPE)</a:t>
                </a:r>
              </a:p>
            </p:txBody>
          </p:sp>
        </p:grpSp>
      </p:grpSp>
      <p:grpSp>
        <p:nvGrpSpPr>
          <p:cNvPr id="90" name="Groupe 89"/>
          <p:cNvGrpSpPr/>
          <p:nvPr/>
        </p:nvGrpSpPr>
        <p:grpSpPr>
          <a:xfrm>
            <a:off x="4552499" y="6025914"/>
            <a:ext cx="3084918" cy="366065"/>
            <a:chOff x="8459353" y="727584"/>
            <a:chExt cx="917521" cy="550513"/>
          </a:xfrm>
          <a:solidFill>
            <a:srgbClr val="0070C0"/>
          </a:solidFill>
        </p:grpSpPr>
        <p:sp>
          <p:nvSpPr>
            <p:cNvPr id="91" name="Rectangle 90"/>
            <p:cNvSpPr/>
            <p:nvPr/>
          </p:nvSpPr>
          <p:spPr>
            <a:xfrm>
              <a:off x="8459353" y="727584"/>
              <a:ext cx="917521" cy="55051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2" name="ZoneTexte 91"/>
            <p:cNvSpPr txBox="1"/>
            <p:nvPr/>
          </p:nvSpPr>
          <p:spPr>
            <a:xfrm>
              <a:off x="8459353" y="727584"/>
              <a:ext cx="917521" cy="5505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b="1" dirty="0" smtClean="0">
                  <a:solidFill>
                    <a:schemeClr val="bg1"/>
                  </a:solidFill>
                </a:rPr>
                <a:t>D</a:t>
              </a:r>
              <a:r>
                <a:rPr lang="fr-FR" sz="1100" b="1" dirty="0">
                  <a:solidFill>
                    <a:schemeClr val="bg1"/>
                  </a:solidFill>
                </a:rPr>
                <a:t>octoral </a:t>
              </a:r>
              <a:r>
                <a:rPr lang="fr-FR" sz="1100" b="1" dirty="0" smtClean="0">
                  <a:solidFill>
                    <a:schemeClr val="bg1"/>
                  </a:solidFill>
                </a:rPr>
                <a:t>College (CED)  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Title 1"/>
          <p:cNvSpPr txBox="1">
            <a:spLocks/>
          </p:cNvSpPr>
          <p:nvPr/>
        </p:nvSpPr>
        <p:spPr>
          <a:xfrm>
            <a:off x="195571" y="394834"/>
            <a:ext cx="9568010" cy="49006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2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UGA Academic structuration</a:t>
            </a:r>
            <a:endParaRPr lang="fr-FR" sz="3200" b="1" dirty="0" smtClean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64" name="Straight Connector 4">
            <a:extLst>
              <a:ext uri="{FF2B5EF4-FFF2-40B4-BE49-F238E27FC236}">
                <a16:creationId xmlns:a16="http://schemas.microsoft.com/office/drawing/2014/main" id="{4FBA00D2-AD5B-45F4-AA8B-E7BC6D8A014E}"/>
              </a:ext>
            </a:extLst>
          </p:cNvPr>
          <p:cNvCxnSpPr>
            <a:cxnSpLocks/>
          </p:cNvCxnSpPr>
          <p:nvPr/>
        </p:nvCxnSpPr>
        <p:spPr>
          <a:xfrm>
            <a:off x="318052" y="904459"/>
            <a:ext cx="3759933" cy="1"/>
          </a:xfrm>
          <a:prstGeom prst="line">
            <a:avLst/>
          </a:prstGeom>
          <a:ln w="28575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4067937" y="709856"/>
            <a:ext cx="4846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</a:t>
            </a:r>
            <a:r>
              <a:rPr lang="fr-FR" b="1" dirty="0" err="1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faculties</a:t>
            </a:r>
            <a:r>
              <a:rPr lang="fr-FR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r-FR" b="1" dirty="0" err="1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schools</a:t>
            </a:r>
            <a:r>
              <a:rPr lang="fr-FR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institutes</a:t>
            </a:r>
            <a:endParaRPr lang="fr-FR" b="1" dirty="0">
              <a:solidFill>
                <a:srgbClr val="E84E0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18639" y="1854814"/>
            <a:ext cx="4733814" cy="36471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  <a:buClr>
                <a:srgbClr val="E74610"/>
              </a:buClr>
            </a:pPr>
            <a:r>
              <a:rPr lang="en-US" sz="1700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French Higher Education system</a:t>
            </a:r>
          </a:p>
          <a:p>
            <a:pPr>
              <a:spcAft>
                <a:spcPts val="600"/>
              </a:spcAft>
              <a:buClr>
                <a:srgbClr val="E74610"/>
              </a:buClr>
            </a:pPr>
            <a:r>
              <a:rPr lang="en-US" sz="15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 education in France is organized in three levels</a:t>
            </a:r>
            <a:r>
              <a:rPr lang="en-US" sz="15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285750" indent="-285750">
              <a:spcAft>
                <a:spcPts val="600"/>
              </a:spcAft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5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Licence</a:t>
            </a:r>
            <a:r>
              <a:rPr lang="en-US" sz="15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sz="1500" i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licence professionnelle </a:t>
            </a:r>
            <a:r>
              <a:rPr lang="en-US" sz="15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(bachelor's degrees), </a:t>
            </a:r>
            <a:endParaRPr lang="en-US" sz="1500" dirty="0" smtClean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5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Master</a:t>
            </a:r>
            <a:r>
              <a:rPr lang="en-US" sz="15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(Master’s degree), </a:t>
            </a:r>
            <a:endParaRPr lang="en-US" sz="1500" dirty="0" smtClean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1500" b="1" dirty="0" err="1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Doctorat</a:t>
            </a:r>
            <a:r>
              <a:rPr lang="en-US" sz="15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(PhD).</a:t>
            </a:r>
          </a:p>
          <a:p>
            <a:pPr>
              <a:spcAft>
                <a:spcPts val="600"/>
              </a:spcAft>
              <a:buClr>
                <a:srgbClr val="E74610"/>
              </a:buClr>
            </a:pPr>
            <a:endParaRPr lang="en-US" sz="16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E74610"/>
              </a:buClr>
            </a:pPr>
            <a:r>
              <a:rPr lang="fr-FR" sz="1700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Academic </a:t>
            </a:r>
            <a:r>
              <a:rPr lang="en-US" sz="1700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year</a:t>
            </a:r>
          </a:p>
          <a:p>
            <a:pPr>
              <a:spcAft>
                <a:spcPts val="600"/>
              </a:spcAft>
              <a:buClr>
                <a:srgbClr val="E74610"/>
              </a:buClr>
            </a:pPr>
            <a:r>
              <a:rPr lang="en-US" sz="17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1700" baseline="300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US" sz="17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semester: September to </a:t>
            </a:r>
            <a:r>
              <a:rPr lang="en-US" sz="17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December/January</a:t>
            </a:r>
            <a:endParaRPr lang="en-US" sz="1700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E74610"/>
              </a:buClr>
            </a:pPr>
            <a:r>
              <a:rPr lang="en-US" sz="17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700" baseline="300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sz="17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semester: January to May/June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427A5A-A3EB-47B4-A6A2-3549876AD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28" y="1854814"/>
            <a:ext cx="7040134" cy="429874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FDB4879-1556-4172-A44D-6AA6423C60C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202C4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Study in France</a:t>
            </a:r>
          </a:p>
        </p:txBody>
      </p:sp>
    </p:spTree>
    <p:extLst>
      <p:ext uri="{BB962C8B-B14F-4D97-AF65-F5344CB8AC3E}">
        <p14:creationId xmlns:p14="http://schemas.microsoft.com/office/powerpoint/2010/main" val="31839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99639BC5-ADE5-4B1E-B9A7-B3AD5F523F2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9088" y="3194893"/>
          <a:ext cx="11973821" cy="244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415">
                  <a:extLst>
                    <a:ext uri="{9D8B030D-6E8A-4147-A177-3AD203B41FA5}">
                      <a16:colId xmlns:a16="http://schemas.microsoft.com/office/drawing/2014/main" val="1257156236"/>
                    </a:ext>
                  </a:extLst>
                </a:gridCol>
                <a:gridCol w="635267">
                  <a:extLst>
                    <a:ext uri="{9D8B030D-6E8A-4147-A177-3AD203B41FA5}">
                      <a16:colId xmlns:a16="http://schemas.microsoft.com/office/drawing/2014/main" val="716130575"/>
                    </a:ext>
                  </a:extLst>
                </a:gridCol>
                <a:gridCol w="654518">
                  <a:extLst>
                    <a:ext uri="{9D8B030D-6E8A-4147-A177-3AD203B41FA5}">
                      <a16:colId xmlns:a16="http://schemas.microsoft.com/office/drawing/2014/main" val="37707546"/>
                    </a:ext>
                  </a:extLst>
                </a:gridCol>
                <a:gridCol w="635268">
                  <a:extLst>
                    <a:ext uri="{9D8B030D-6E8A-4147-A177-3AD203B41FA5}">
                      <a16:colId xmlns:a16="http://schemas.microsoft.com/office/drawing/2014/main" val="2016339909"/>
                    </a:ext>
                  </a:extLst>
                </a:gridCol>
                <a:gridCol w="577515">
                  <a:extLst>
                    <a:ext uri="{9D8B030D-6E8A-4147-A177-3AD203B41FA5}">
                      <a16:colId xmlns:a16="http://schemas.microsoft.com/office/drawing/2014/main" val="998019420"/>
                    </a:ext>
                  </a:extLst>
                </a:gridCol>
                <a:gridCol w="664143">
                  <a:extLst>
                    <a:ext uri="{9D8B030D-6E8A-4147-A177-3AD203B41FA5}">
                      <a16:colId xmlns:a16="http://schemas.microsoft.com/office/drawing/2014/main" val="986424940"/>
                    </a:ext>
                  </a:extLst>
                </a:gridCol>
                <a:gridCol w="606392">
                  <a:extLst>
                    <a:ext uri="{9D8B030D-6E8A-4147-A177-3AD203B41FA5}">
                      <a16:colId xmlns:a16="http://schemas.microsoft.com/office/drawing/2014/main" val="3676129956"/>
                    </a:ext>
                  </a:extLst>
                </a:gridCol>
                <a:gridCol w="693019">
                  <a:extLst>
                    <a:ext uri="{9D8B030D-6E8A-4147-A177-3AD203B41FA5}">
                      <a16:colId xmlns:a16="http://schemas.microsoft.com/office/drawing/2014/main" val="3652245208"/>
                    </a:ext>
                  </a:extLst>
                </a:gridCol>
                <a:gridCol w="519764">
                  <a:extLst>
                    <a:ext uri="{9D8B030D-6E8A-4147-A177-3AD203B41FA5}">
                      <a16:colId xmlns:a16="http://schemas.microsoft.com/office/drawing/2014/main" val="2961669685"/>
                    </a:ext>
                  </a:extLst>
                </a:gridCol>
                <a:gridCol w="712270">
                  <a:extLst>
                    <a:ext uri="{9D8B030D-6E8A-4147-A177-3AD203B41FA5}">
                      <a16:colId xmlns:a16="http://schemas.microsoft.com/office/drawing/2014/main" val="2807220000"/>
                    </a:ext>
                  </a:extLst>
                </a:gridCol>
                <a:gridCol w="442762">
                  <a:extLst>
                    <a:ext uri="{9D8B030D-6E8A-4147-A177-3AD203B41FA5}">
                      <a16:colId xmlns:a16="http://schemas.microsoft.com/office/drawing/2014/main" val="3574180965"/>
                    </a:ext>
                  </a:extLst>
                </a:gridCol>
                <a:gridCol w="1213398">
                  <a:extLst>
                    <a:ext uri="{9D8B030D-6E8A-4147-A177-3AD203B41FA5}">
                      <a16:colId xmlns:a16="http://schemas.microsoft.com/office/drawing/2014/main" val="3809837551"/>
                    </a:ext>
                  </a:extLst>
                </a:gridCol>
                <a:gridCol w="413271">
                  <a:extLst>
                    <a:ext uri="{9D8B030D-6E8A-4147-A177-3AD203B41FA5}">
                      <a16:colId xmlns:a16="http://schemas.microsoft.com/office/drawing/2014/main" val="3407009363"/>
                    </a:ext>
                  </a:extLst>
                </a:gridCol>
                <a:gridCol w="219947">
                  <a:extLst>
                    <a:ext uri="{9D8B030D-6E8A-4147-A177-3AD203B41FA5}">
                      <a16:colId xmlns:a16="http://schemas.microsoft.com/office/drawing/2014/main" val="1667376648"/>
                    </a:ext>
                  </a:extLst>
                </a:gridCol>
                <a:gridCol w="633218">
                  <a:extLst>
                    <a:ext uri="{9D8B030D-6E8A-4147-A177-3AD203B41FA5}">
                      <a16:colId xmlns:a16="http://schemas.microsoft.com/office/drawing/2014/main" val="1072438252"/>
                    </a:ext>
                  </a:extLst>
                </a:gridCol>
                <a:gridCol w="455871">
                  <a:extLst>
                    <a:ext uri="{9D8B030D-6E8A-4147-A177-3AD203B41FA5}">
                      <a16:colId xmlns:a16="http://schemas.microsoft.com/office/drawing/2014/main" val="3860293907"/>
                    </a:ext>
                  </a:extLst>
                </a:gridCol>
                <a:gridCol w="177347">
                  <a:extLst>
                    <a:ext uri="{9D8B030D-6E8A-4147-A177-3AD203B41FA5}">
                      <a16:colId xmlns:a16="http://schemas.microsoft.com/office/drawing/2014/main" val="3094349111"/>
                    </a:ext>
                  </a:extLst>
                </a:gridCol>
                <a:gridCol w="633218">
                  <a:extLst>
                    <a:ext uri="{9D8B030D-6E8A-4147-A177-3AD203B41FA5}">
                      <a16:colId xmlns:a16="http://schemas.microsoft.com/office/drawing/2014/main" val="3320117572"/>
                    </a:ext>
                  </a:extLst>
                </a:gridCol>
                <a:gridCol w="633218">
                  <a:extLst>
                    <a:ext uri="{9D8B030D-6E8A-4147-A177-3AD203B41FA5}">
                      <a16:colId xmlns:a16="http://schemas.microsoft.com/office/drawing/2014/main" val="3669603043"/>
                    </a:ext>
                  </a:extLst>
                </a:gridCol>
              </a:tblGrid>
              <a:tr h="454884">
                <a:tc>
                  <a:txBody>
                    <a:bodyPr/>
                    <a:lstStyle/>
                    <a:p>
                      <a:r>
                        <a:rPr lang="fr-FR" sz="1600" dirty="0"/>
                        <a:t>Level of study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Bachelor </a:t>
                      </a:r>
                    </a:p>
                    <a:p>
                      <a:pPr algn="ctr"/>
                      <a:r>
                        <a:rPr lang="fr-FR" sz="1600" dirty="0"/>
                        <a:t>(180 ECTS)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Master</a:t>
                      </a:r>
                    </a:p>
                    <a:p>
                      <a:pPr algn="ctr"/>
                      <a:r>
                        <a:rPr lang="fr-FR" sz="1600" dirty="0"/>
                        <a:t>(120</a:t>
                      </a:r>
                      <a:r>
                        <a:rPr lang="fr-FR" sz="1600" baseline="0" dirty="0"/>
                        <a:t> ECTS)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PhD</a:t>
                      </a:r>
                    </a:p>
                    <a:p>
                      <a:pPr algn="ctr"/>
                      <a:r>
                        <a:rPr lang="fr-FR" sz="1600" dirty="0"/>
                        <a:t>(180 ECTS)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C33D0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C33D0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7652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FR" sz="1600" dirty="0"/>
                        <a:t>Years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L1</a:t>
                      </a:r>
                    </a:p>
                    <a:p>
                      <a:pPr algn="ctr"/>
                      <a:r>
                        <a:rPr lang="fr-FR" sz="1400" dirty="0"/>
                        <a:t>(Licence 1)</a:t>
                      </a:r>
                      <a:endParaRPr lang="fr-FR" sz="1600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L2</a:t>
                      </a:r>
                    </a:p>
                    <a:p>
                      <a:pPr algn="ctr"/>
                      <a:r>
                        <a:rPr lang="fr-FR" sz="1400" dirty="0"/>
                        <a:t>(Licence 2)</a:t>
                      </a:r>
                      <a:endParaRPr lang="fr-FR" sz="1400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L3</a:t>
                      </a:r>
                    </a:p>
                    <a:p>
                      <a:pPr algn="ctr"/>
                      <a:r>
                        <a:rPr lang="fr-FR" sz="1400" dirty="0"/>
                        <a:t>(Licence 3)</a:t>
                      </a:r>
                      <a:endParaRPr lang="fr-FR" sz="1400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M1</a:t>
                      </a:r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(Master 1)</a:t>
                      </a:r>
                      <a:endParaRPr lang="fr-FR" sz="1400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M2</a:t>
                      </a:r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(Master 2)</a:t>
                      </a:r>
                      <a:endParaRPr lang="fr-FR" sz="1400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D1</a:t>
                      </a:r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(Doctorat 1)</a:t>
                      </a:r>
                      <a:endParaRPr lang="fr-FR" sz="1400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D2</a:t>
                      </a:r>
                      <a:endParaRPr lang="fr-FR" sz="1400" dirty="0"/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(Doctorat 2)</a:t>
                      </a:r>
                      <a:endParaRPr lang="fr-FR" sz="1400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D2</a:t>
                      </a:r>
                      <a:endParaRPr lang="fr-FR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(Doctorat 2)</a:t>
                      </a:r>
                      <a:endParaRPr lang="fr-FR" sz="1400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D3</a:t>
                      </a:r>
                      <a:endParaRPr lang="fr-FR" sz="1400" dirty="0"/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(Doctorat 3)</a:t>
                      </a:r>
                      <a:endParaRPr lang="fr-FR" sz="1400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D3</a:t>
                      </a:r>
                      <a:endParaRPr lang="fr-FR" sz="14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(Doctorat 3)</a:t>
                      </a:r>
                      <a:endParaRPr lang="fr-FR" sz="1400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0486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6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7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8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819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ECTS/</a:t>
                      </a:r>
                      <a:r>
                        <a:rPr lang="fr-FR" sz="1600" dirty="0" err="1"/>
                        <a:t>year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kern="1200" dirty="0"/>
                        <a:t>60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kern="1200" dirty="0"/>
                        <a:t>60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kern="1200" dirty="0"/>
                        <a:t>60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kern="1200" dirty="0"/>
                        <a:t>60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kern="1200" dirty="0"/>
                        <a:t>60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fr-FR" sz="1600" kern="1200" dirty="0"/>
                        <a:t>Thesis: 150 </a:t>
                      </a:r>
                    </a:p>
                    <a:p>
                      <a:pPr algn="ctr"/>
                      <a:r>
                        <a:rPr lang="fr-FR" sz="1600" kern="1200" dirty="0"/>
                        <a:t>Additional training: 30 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495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Semesters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6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7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8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9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10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11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12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13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14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15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16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3987100"/>
                  </a:ext>
                </a:extLst>
              </a:tr>
            </a:tbl>
          </a:graphicData>
        </a:graphic>
      </p:graphicFrame>
      <p:sp>
        <p:nvSpPr>
          <p:cNvPr id="5" name="TextBox 5">
            <a:extLst>
              <a:ext uri="{FF2B5EF4-FFF2-40B4-BE49-F238E27FC236}">
                <a16:creationId xmlns:a16="http://schemas.microsoft.com/office/drawing/2014/main" id="{10AAC79F-53E8-4435-9279-CD5161059FB5}"/>
              </a:ext>
            </a:extLst>
          </p:cNvPr>
          <p:cNvSpPr txBox="1"/>
          <p:nvPr/>
        </p:nvSpPr>
        <p:spPr>
          <a:xfrm>
            <a:off x="666546" y="2090880"/>
            <a:ext cx="11065503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Aft>
                <a:spcPts val="600"/>
              </a:spcAft>
              <a:buClr>
                <a:srgbClr val="E74610"/>
              </a:buClr>
            </a:pP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French Universities use the </a:t>
            </a:r>
            <a:r>
              <a:rPr lang="en-US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Credit Transfer System</a:t>
            </a: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(ECTS) which are awarded for successfully completed studies: </a:t>
            </a:r>
            <a:r>
              <a:rPr lang="en-US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academic year </a:t>
            </a: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corresponds to </a:t>
            </a:r>
            <a:r>
              <a:rPr lang="en-US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 ECTS</a:t>
            </a: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semester </a:t>
            </a: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ECTS</a:t>
            </a: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2F6A49-5756-452C-B41E-A3A4084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2A2E46"/>
                </a:solidFill>
              </a:rPr>
              <a:t>Study in France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3660611-ADD5-41EC-BB5F-5DAB73EE5E10}"/>
              </a:ext>
            </a:extLst>
          </p:cNvPr>
          <p:cNvSpPr/>
          <p:nvPr/>
        </p:nvSpPr>
        <p:spPr>
          <a:xfrm>
            <a:off x="10977913" y="76639"/>
            <a:ext cx="1009940" cy="1009940"/>
          </a:xfrm>
          <a:prstGeom prst="ellipse">
            <a:avLst/>
          </a:prstGeom>
          <a:solidFill>
            <a:srgbClr val="E84E0F"/>
          </a:solidFill>
          <a:ln>
            <a:solidFill>
              <a:srgbClr val="E7461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92" y="416191"/>
            <a:ext cx="599484" cy="4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11755" y="2155345"/>
            <a:ext cx="6464926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66688">
              <a:buClr>
                <a:srgbClr val="E74610"/>
              </a:buClr>
            </a:pP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Preparing students for </a:t>
            </a:r>
            <a:r>
              <a:rPr lang="en-US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doctoral research 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</a:t>
            </a:r>
            <a:endParaRPr lang="en-US" sz="1600" dirty="0" smtClean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6688">
              <a:buClr>
                <a:srgbClr val="E74610"/>
              </a:buClr>
            </a:pPr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 </a:t>
            </a:r>
            <a:r>
              <a:rPr lang="en-US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 integration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66688">
              <a:buClr>
                <a:srgbClr val="E74610"/>
              </a:buClr>
            </a:pP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452438" indent="-285750"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Scholarships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attract the best international students</a:t>
            </a:r>
          </a:p>
          <a:p>
            <a:pPr marL="452438" indent="-285750"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Funding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international research experience</a:t>
            </a:r>
          </a:p>
          <a:p>
            <a:pPr marL="452438" indent="-285750"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Internships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research laboratories </a:t>
            </a:r>
          </a:p>
          <a:p>
            <a:pPr marL="452438" indent="-285750"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visiting </a:t>
            </a:r>
            <a:r>
              <a:rPr lang="en-US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C40BAA-D6A5-4759-8956-90FA3954D198}"/>
              </a:ext>
            </a:extLst>
          </p:cNvPr>
          <p:cNvSpPr/>
          <p:nvPr/>
        </p:nvSpPr>
        <p:spPr>
          <a:xfrm>
            <a:off x="749833" y="4691188"/>
            <a:ext cx="46619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74610"/>
              </a:buClr>
            </a:pPr>
            <a:r>
              <a:rPr lang="en-US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GS@UGA</a:t>
            </a:r>
            <a:endParaRPr lang="en-US" b="1" dirty="0">
              <a:solidFill>
                <a:srgbClr val="E84E0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E74610"/>
              </a:buClr>
            </a:pPr>
            <a:endParaRPr lang="en-US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2438" indent="-285750"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en-US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</a:t>
            </a: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master's degree courses</a:t>
            </a:r>
          </a:p>
          <a:p>
            <a:pPr marL="452438" indent="-285750"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en-US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thematic programs</a:t>
            </a:r>
          </a:p>
          <a:p>
            <a:pPr marL="452438" indent="-285750"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en-US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PhD schools involved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D6DCD26-6FB0-419B-9B22-11DF6830A1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33" y="1690827"/>
            <a:ext cx="4108126" cy="27449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26B512-1586-4941-8046-FC211B94C85C}"/>
              </a:ext>
            </a:extLst>
          </p:cNvPr>
          <p:cNvSpPr/>
          <p:nvPr/>
        </p:nvSpPr>
        <p:spPr>
          <a:xfrm>
            <a:off x="6232830" y="4747172"/>
            <a:ext cx="40475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74610"/>
              </a:buClr>
            </a:pPr>
            <a:r>
              <a:rPr lang="en-US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Chemistry Biology </a:t>
            </a:r>
            <a:r>
              <a:rPr lang="en-US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Health</a:t>
            </a:r>
            <a:r>
              <a:rPr lang="en-US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(CBH) graduate school</a:t>
            </a:r>
          </a:p>
          <a:p>
            <a:pPr>
              <a:buClr>
                <a:srgbClr val="E74610"/>
              </a:buClr>
            </a:pPr>
            <a:endParaRPr lang="en-US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2438" indent="-285750"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en-US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 </a:t>
            </a: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master’s programs</a:t>
            </a:r>
          </a:p>
          <a:p>
            <a:pPr marL="452438" indent="-285750"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en-US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doctoral schools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UGA </a:t>
            </a:r>
            <a:r>
              <a:rPr lang="en-US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‘‘Graduate Schools’’</a:t>
            </a:r>
            <a:r>
              <a:rPr lang="en-US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089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 r="16927"/>
          <a:stretch>
            <a:fillRect/>
          </a:stretch>
        </p:blipFill>
        <p:spPr/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799096-143E-4819-915B-6FEDB82EBDD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7497" y="1675460"/>
            <a:ext cx="8218974" cy="48786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lvl="0" indent="-285750">
              <a:lnSpc>
                <a:spcPct val="120000"/>
              </a:lnSpc>
              <a:spcBef>
                <a:spcPts val="0"/>
              </a:spcBef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en-US" sz="18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web portal dedicated to international students: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rgbClr val="E74610"/>
              </a:buClr>
              <a:buNone/>
            </a:pPr>
            <a:r>
              <a:rPr lang="en-US" sz="1800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</a:t>
            </a:r>
            <a:r>
              <a:rPr lang="en-US" sz="1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://international.univ-grenoble-alpes.fr/english</a:t>
            </a:r>
            <a:r>
              <a:rPr lang="en-US" sz="1800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/</a:t>
            </a:r>
            <a:endParaRPr lang="en-US" sz="1800" dirty="0" smtClean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rgbClr val="E74610"/>
              </a:buClr>
              <a:buNone/>
            </a:pPr>
            <a:endParaRPr lang="en-US" sz="1000" dirty="0" smtClean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en-US" sz="18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Choose your program: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rgbClr val="E74610"/>
              </a:buClr>
              <a:buNone/>
            </a:pPr>
            <a:r>
              <a:rPr lang="en-US" sz="1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https://international.univ-grenoble-alpes.fr/come-to-uga/degree-programs</a:t>
            </a:r>
            <a:r>
              <a:rPr lang="en-US" sz="1800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/</a:t>
            </a:r>
            <a:endParaRPr lang="en-US" sz="1800" dirty="0" smtClean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rgbClr val="E74610"/>
              </a:buClr>
              <a:buNone/>
            </a:pPr>
            <a:endParaRPr lang="en-US" sz="10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en-US" sz="18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Scholarships </a:t>
            </a:r>
            <a:r>
              <a:rPr lang="en-US" sz="18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financial aids</a:t>
            </a:r>
            <a:r>
              <a:rPr lang="en-US" sz="18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E74610"/>
              </a:buClr>
              <a:buNone/>
            </a:pPr>
            <a:r>
              <a:rPr lang="en-US" sz="1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https://international.univ-grenoble-alpes.fr/come-to-uga/scholarships-and-financial-aid/</a:t>
            </a:r>
            <a:endParaRPr lang="en-US" sz="18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rgbClr val="E74610"/>
              </a:buClr>
              <a:buNone/>
            </a:pPr>
            <a:endParaRPr lang="en-US" sz="1000" dirty="0" smtClean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en-US" sz="18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about registration fees</a:t>
            </a:r>
            <a:r>
              <a:rPr lang="en-US" sz="18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sz="1800" b="1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rgbClr val="E74610"/>
              </a:buClr>
              <a:buNone/>
            </a:pPr>
            <a:r>
              <a:rPr lang="en-US" sz="1800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https</a:t>
            </a:r>
            <a:r>
              <a:rPr lang="en-US" sz="1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://</a:t>
            </a:r>
            <a:r>
              <a:rPr lang="en-US" sz="1800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www.univ-grenoble-alpes.fr/registration-fees/</a:t>
            </a:r>
            <a:endParaRPr lang="en-US" sz="1800" dirty="0" smtClean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rgbClr val="E74610"/>
              </a:buClr>
              <a:buNone/>
            </a:pPr>
            <a:endParaRPr lang="en-US" sz="10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fr-FR" sz="18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lang="fr-FR" sz="18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fr-FR" sz="1800" b="1" dirty="0" err="1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apply</a:t>
            </a:r>
            <a:r>
              <a:rPr lang="fr-FR" sz="18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endParaRPr lang="fr-FR" sz="1800" b="1" dirty="0" smtClean="0">
              <a:solidFill>
                <a:srgbClr val="E7461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rgbClr val="E84E0F"/>
              </a:buClr>
              <a:buNone/>
            </a:pPr>
            <a:r>
              <a:rPr lang="fr-FR" sz="1800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https</a:t>
            </a:r>
            <a:r>
              <a:rPr lang="fr-FR" sz="1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://www.univ-grenoble-alpes.fr/education/how-to-apply/</a:t>
            </a:r>
            <a:r>
              <a:rPr lang="fr-FR" sz="1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US" sz="18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2B9E753-B10C-409E-AC2C-779A7C956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97" y="724522"/>
            <a:ext cx="9023484" cy="64707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2A2E46"/>
                </a:solidFill>
              </a:rPr>
              <a:t>Resources for international students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480A63-28ED-4656-9783-ACB12F2D8ED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458" y="222184"/>
            <a:ext cx="962906" cy="64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4">
            <a:extLst>
              <a:ext uri="{FF2B5EF4-FFF2-40B4-BE49-F238E27FC236}">
                <a16:creationId xmlns:a16="http://schemas.microsoft.com/office/drawing/2014/main" id="{A678B655-9959-48D8-A9C2-5CF2DF6F8E7E}"/>
              </a:ext>
            </a:extLst>
          </p:cNvPr>
          <p:cNvCxnSpPr>
            <a:cxnSpLocks/>
          </p:cNvCxnSpPr>
          <p:nvPr/>
        </p:nvCxnSpPr>
        <p:spPr>
          <a:xfrm>
            <a:off x="520412" y="1384009"/>
            <a:ext cx="11686336" cy="22016"/>
          </a:xfrm>
          <a:prstGeom prst="line">
            <a:avLst/>
          </a:prstGeom>
          <a:ln w="28575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A382D6F7-F177-4293-8C42-A37964245E71}"/>
              </a:ext>
            </a:extLst>
          </p:cNvPr>
          <p:cNvSpPr txBox="1">
            <a:spLocks/>
          </p:cNvSpPr>
          <p:nvPr/>
        </p:nvSpPr>
        <p:spPr>
          <a:xfrm>
            <a:off x="361166" y="332175"/>
            <a:ext cx="6033923" cy="14794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Services for students with specific needs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8CC0B9A1-5918-444C-A624-B7B733EF0CD4}"/>
              </a:ext>
            </a:extLst>
          </p:cNvPr>
          <p:cNvSpPr txBox="1"/>
          <p:nvPr/>
        </p:nvSpPr>
        <p:spPr>
          <a:xfrm>
            <a:off x="595337" y="1565098"/>
            <a:ext cx="8614697" cy="46576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spcAft>
                <a:spcPts val="800"/>
              </a:spcAft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en-US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Handicapped students, staff, faculty, and visitors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Accessible facilities, services, studies, and student life</a:t>
            </a:r>
          </a:p>
          <a:p>
            <a:pPr marL="285750" indent="-285750">
              <a:spcAft>
                <a:spcPts val="800"/>
              </a:spcAft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en-US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Exchange students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Orientation activities, special language, culture classes, and other activities designed to ease integration of exchange students</a:t>
            </a:r>
          </a:p>
          <a:p>
            <a:pPr marL="285750" indent="-285750">
              <a:spcAft>
                <a:spcPts val="800"/>
              </a:spcAft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en-US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Migrants in Exile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Services for students and scholars in exile</a:t>
            </a:r>
          </a:p>
          <a:p>
            <a:pPr marL="285750" indent="-285750">
              <a:spcAft>
                <a:spcPts val="800"/>
              </a:spcAft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en-US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Student athletes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status “sportif de haut niveau” allows high-level athletes to pursue their goals without sacrificing their education</a:t>
            </a:r>
          </a:p>
          <a:p>
            <a:pPr marL="285750" indent="-285750">
              <a:spcAft>
                <a:spcPts val="800"/>
              </a:spcAft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en-US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Student artists, student entrepreneurs, students in service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 resources and specially adapted course schedules allow students to pursue their studies while starting a business, working as an artist, or serving in the military, fire department or local government</a:t>
            </a:r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" b="512"/>
          <a:stretch>
            <a:fillRect/>
          </a:stretch>
        </p:blipFill>
        <p:spPr/>
      </p:pic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D0D95A43-EBD5-4DBB-B089-8EE078F73A7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" r="52"/>
          <a:stretch>
            <a:fillRect/>
          </a:stretch>
        </p:blipFill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9366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1CB5C3-B318-4045-960A-308B466A0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>
                <a:solidFill>
                  <a:srgbClr val="2A2E46"/>
                </a:solidFill>
              </a:rPr>
              <a:t>Services for international students</a:t>
            </a: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6" t="9922" r="6284"/>
          <a:stretch/>
        </p:blipFill>
        <p:spPr/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DD457A-394B-4ABC-8653-BC5C9C58E91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7201" y="1471128"/>
            <a:ext cx="6970713" cy="2527300"/>
          </a:xfrm>
          <a:prstGeom prst="rect">
            <a:avLst/>
          </a:prstGeom>
        </p:spPr>
        <p:txBody>
          <a:bodyPr/>
          <a:lstStyle/>
          <a:p>
            <a:pPr lvl="0" algn="just">
              <a:lnSpc>
                <a:spcPct val="150000"/>
              </a:lnSpc>
              <a:spcAft>
                <a:spcPts val="600"/>
              </a:spcAft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Personalized help and assistance 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Students and Scholars Office (</a:t>
            </a:r>
            <a:r>
              <a:rPr lang="en-US" sz="18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ISSO</a:t>
            </a:r>
            <a:r>
              <a:rPr lang="en-US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On-campus immigration office</a:t>
            </a:r>
          </a:p>
          <a:p>
            <a:pPr lvl="0" algn="just">
              <a:lnSpc>
                <a:spcPct val="100000"/>
              </a:lnSpc>
              <a:spcAft>
                <a:spcPts val="600"/>
              </a:spcAft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 and culture courses designed specifically for exchange students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of the oldest university centers for the study of French: </a:t>
            </a:r>
            <a:r>
              <a:rPr lang="en-US" sz="18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CUEF</a:t>
            </a:r>
            <a:r>
              <a:rPr lang="en-US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Grenoble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international student association: </a:t>
            </a:r>
            <a:r>
              <a:rPr lang="en-US" sz="18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IntEGre</a:t>
            </a:r>
            <a:endParaRPr lang="en-US" sz="1800" b="1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600"/>
              </a:spcAft>
              <a:buClr>
                <a:srgbClr val="E84E0F"/>
              </a:buClr>
              <a:buFont typeface="Wingdings 3" panose="05040102010807070707" pitchFamily="18" charset="2"/>
              <a:buChar char=""/>
            </a:pPr>
            <a:r>
              <a:rPr lang="en-US" sz="18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Colibri</a:t>
            </a:r>
            <a:r>
              <a:rPr lang="en-US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office for refugees students and scholars</a:t>
            </a:r>
          </a:p>
          <a:p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117" y="316307"/>
            <a:ext cx="769421" cy="46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1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" b="340"/>
          <a:stretch>
            <a:fillRect/>
          </a:stretch>
        </p:blipFill>
        <p:spPr/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8" y="4462175"/>
            <a:ext cx="827323" cy="81550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0" y="6058091"/>
            <a:ext cx="9203635" cy="80021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" b="1" dirty="0" smtClean="0">
              <a:solidFill>
                <a:srgbClr val="202C41"/>
              </a:solidFill>
            </a:endParaRPr>
          </a:p>
          <a:p>
            <a:pPr algn="ctr"/>
            <a:endParaRPr lang="fr-FR" sz="600" b="1" dirty="0" smtClean="0">
              <a:solidFill>
                <a:srgbClr val="202C41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2A2E46"/>
                </a:solidFill>
              </a:rPr>
              <a:t>Student life</a:t>
            </a:r>
          </a:p>
          <a:p>
            <a:pPr algn="ctr"/>
            <a:endParaRPr lang="fr-FR" sz="600" b="1" dirty="0" smtClean="0">
              <a:solidFill>
                <a:srgbClr val="202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1F3C6D9-ED8F-4248-934A-3F19730C0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604" y="924669"/>
            <a:ext cx="6656937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Grenoble: </a:t>
            </a:r>
            <a:r>
              <a:rPr lang="en-US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of the </a:t>
            </a:r>
            <a:r>
              <a:rPr lang="en-US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</a:t>
            </a:r>
            <a:br>
              <a:rPr lang="en-US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</a:t>
            </a:r>
            <a:r>
              <a:rPr lang="en-US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cities in France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5290" y="2263403"/>
            <a:ext cx="5234559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Ranked </a:t>
            </a:r>
            <a:r>
              <a:rPr lang="en-US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n-US" b="1" baseline="300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best city to study in by </a:t>
            </a:r>
            <a:r>
              <a:rPr lang="en-US" i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l’Étudiant</a:t>
            </a: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magazine</a:t>
            </a:r>
          </a:p>
          <a:p>
            <a:pPr marL="285750" indent="-285750">
              <a:lnSpc>
                <a:spcPct val="150000"/>
              </a:lnSpc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Bustling and diverse nightlife </a:t>
            </a:r>
          </a:p>
          <a:p>
            <a:pPr marL="285750" indent="-285750">
              <a:lnSpc>
                <a:spcPct val="150000"/>
              </a:lnSpc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Extensive and affordable public transportation system</a:t>
            </a:r>
          </a:p>
          <a:p>
            <a:pPr marL="285750" indent="-285750">
              <a:lnSpc>
                <a:spcPct val="150000"/>
              </a:lnSpc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100+</a:t>
            </a: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cultural events programmed each year for students</a:t>
            </a:r>
          </a:p>
          <a:p>
            <a:pPr marL="285750" indent="-285750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FB0A4853-DE69-4CE6-B9E8-4ED0A356CE1F}"/>
              </a:ext>
            </a:extLst>
          </p:cNvPr>
          <p:cNvSpPr txBox="1"/>
          <p:nvPr/>
        </p:nvSpPr>
        <p:spPr>
          <a:xfrm>
            <a:off x="825042" y="5600441"/>
            <a:ext cx="514773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nternational 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</a:t>
            </a:r>
            <a:r>
              <a:rPr lang="en-US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Safa Ali 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shares her experience studying in Grenoble.</a:t>
            </a:r>
          </a:p>
        </p:txBody>
      </p:sp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A04D518F-687E-42D1-9EA3-60D693D25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145" y="2415501"/>
            <a:ext cx="5074296" cy="284493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CF5FA3C-9A2D-4B45-B803-9A20DB1004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55" t="22310" r="34139" b="56625"/>
          <a:stretch/>
        </p:blipFill>
        <p:spPr>
          <a:xfrm>
            <a:off x="805588" y="5286738"/>
            <a:ext cx="846784" cy="730984"/>
          </a:xfrm>
          <a:prstGeom prst="rect">
            <a:avLst/>
          </a:prstGeom>
        </p:spPr>
      </p:pic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A678B655-9959-48D8-A9C2-5CF2DF6F8E7E}"/>
              </a:ext>
            </a:extLst>
          </p:cNvPr>
          <p:cNvCxnSpPr>
            <a:cxnSpLocks/>
          </p:cNvCxnSpPr>
          <p:nvPr/>
        </p:nvCxnSpPr>
        <p:spPr>
          <a:xfrm flipV="1">
            <a:off x="3073940" y="1955259"/>
            <a:ext cx="9118060" cy="9728"/>
          </a:xfrm>
          <a:prstGeom prst="line">
            <a:avLst/>
          </a:prstGeom>
          <a:ln w="28575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76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5603" y="1840099"/>
            <a:ext cx="5665198" cy="47243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 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center</a:t>
            </a:r>
          </a:p>
          <a:p>
            <a:pPr marL="285750" indent="-285750">
              <a:lnSpc>
                <a:spcPct val="150000"/>
              </a:lnSpc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than </a:t>
            </a:r>
            <a:r>
              <a:rPr lang="en-US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300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student organizations</a:t>
            </a:r>
          </a:p>
          <a:p>
            <a:pPr marL="285750" indent="-285750">
              <a:lnSpc>
                <a:spcPct val="150000"/>
              </a:lnSpc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student radio</a:t>
            </a:r>
          </a:p>
          <a:p>
            <a:pPr marL="285750" indent="-285750">
              <a:lnSpc>
                <a:spcPct val="150000"/>
              </a:lnSpc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university theaters </a:t>
            </a:r>
          </a:p>
          <a:p>
            <a:pPr marL="285750" indent="-285750">
              <a:lnSpc>
                <a:spcPct val="150000"/>
              </a:lnSpc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spaces dedicated to culture on campus</a:t>
            </a:r>
          </a:p>
          <a:p>
            <a:pPr marL="285750" indent="-285750">
              <a:lnSpc>
                <a:spcPct val="150000"/>
              </a:lnSpc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center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than </a:t>
            </a:r>
            <a:r>
              <a:rPr lang="en-US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formal sports classes, plus an additional </a:t>
            </a:r>
            <a:r>
              <a:rPr lang="en-US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30+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ungraded activities</a:t>
            </a:r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00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 to Olympic swimming-pool, climbing walls, several sport fields and equipment.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E84E0F"/>
              </a:buClr>
            </a:pPr>
            <a:endParaRPr lang="en-US" sz="1600" dirty="0">
              <a:solidFill>
                <a:srgbClr val="E84E0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E74610"/>
              </a:buClr>
            </a:pPr>
            <a:r>
              <a:rPr lang="en-US" sz="1600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Easily accessible by bus, tram, or bike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61DE4F-C733-4E40-BFCD-B97276AC401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2A2E46"/>
                </a:solidFill>
              </a:rPr>
              <a:t>All-encompassing campus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3660611-ADD5-41EC-BB5F-5DAB73EE5E10}"/>
              </a:ext>
            </a:extLst>
          </p:cNvPr>
          <p:cNvSpPr/>
          <p:nvPr/>
        </p:nvSpPr>
        <p:spPr>
          <a:xfrm>
            <a:off x="10977913" y="138632"/>
            <a:ext cx="1009940" cy="1009940"/>
          </a:xfrm>
          <a:prstGeom prst="ellipse">
            <a:avLst/>
          </a:prstGeom>
          <a:solidFill>
            <a:srgbClr val="E84E0F"/>
          </a:solidFill>
          <a:ln>
            <a:solidFill>
              <a:srgbClr val="E7461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277" y="417499"/>
            <a:ext cx="603281" cy="536603"/>
          </a:xfrm>
          <a:prstGeom prst="rect">
            <a:avLst/>
          </a:prstGeom>
        </p:spPr>
      </p:pic>
      <p:pic>
        <p:nvPicPr>
          <p:cNvPr id="5" name="Espace réservé pour une image 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3" r="16987"/>
          <a:stretch/>
        </p:blipFill>
        <p:spPr/>
      </p:pic>
      <p:pic>
        <p:nvPicPr>
          <p:cNvPr id="13" name="Espace réservé pour une image  1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t="272" r="48879" b="-272"/>
          <a:stretch/>
        </p:blipFill>
        <p:spPr/>
      </p:pic>
    </p:spTree>
    <p:extLst>
      <p:ext uri="{BB962C8B-B14F-4D97-AF65-F5344CB8AC3E}">
        <p14:creationId xmlns:p14="http://schemas.microsoft.com/office/powerpoint/2010/main" val="20523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8" t="131" r="2587" b="1119"/>
          <a:stretch/>
        </p:blipFill>
        <p:spPr/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80" y="4387630"/>
            <a:ext cx="901463" cy="72117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0" y="6058093"/>
            <a:ext cx="9203635" cy="80021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" b="1" dirty="0" smtClean="0">
              <a:solidFill>
                <a:srgbClr val="202C41"/>
              </a:solidFill>
            </a:endParaRPr>
          </a:p>
          <a:p>
            <a:pPr algn="ctr"/>
            <a:endParaRPr lang="fr-FR" sz="600" b="1" dirty="0" smtClean="0">
              <a:solidFill>
                <a:srgbClr val="202C41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2A2E46"/>
                </a:solidFill>
              </a:rPr>
              <a:t>Who we are?</a:t>
            </a:r>
          </a:p>
          <a:p>
            <a:pPr algn="ctr"/>
            <a:endParaRPr lang="fr-FR" sz="600" b="1" dirty="0" smtClean="0">
              <a:solidFill>
                <a:srgbClr val="202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1481" y="2008666"/>
            <a:ext cx="4863242" cy="37240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E74610"/>
              </a:buClr>
            </a:pPr>
            <a:r>
              <a:rPr lang="en-US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Bringing together French and international students</a:t>
            </a: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thanks to: </a:t>
            </a:r>
          </a:p>
          <a:p>
            <a:pPr marL="273050" lvl="2" indent="-285750">
              <a:lnSpc>
                <a:spcPct val="150000"/>
              </a:lnSpc>
              <a:spcAft>
                <a:spcPts val="600"/>
              </a:spcAft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mentoring program</a:t>
            </a:r>
          </a:p>
          <a:p>
            <a:pPr marL="273050" lvl="2" indent="-285750">
              <a:lnSpc>
                <a:spcPct val="150000"/>
              </a:lnSpc>
              <a:spcAft>
                <a:spcPts val="600"/>
              </a:spcAft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Language duos</a:t>
            </a:r>
          </a:p>
          <a:p>
            <a:pPr marL="273050" lvl="2" indent="-285750">
              <a:lnSpc>
                <a:spcPct val="150000"/>
              </a:lnSpc>
              <a:spcAft>
                <a:spcPts val="600"/>
              </a:spcAft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Campus and city tours for new international students</a:t>
            </a:r>
          </a:p>
          <a:p>
            <a:pPr marL="273050" lvl="2" indent="-285750">
              <a:lnSpc>
                <a:spcPct val="150000"/>
              </a:lnSpc>
              <a:spcAft>
                <a:spcPts val="600"/>
              </a:spcAft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Exchange of household items for incoming students</a:t>
            </a:r>
          </a:p>
        </p:txBody>
      </p:sp>
      <p:pic>
        <p:nvPicPr>
          <p:cNvPr id="10" name="Espace réservé pour une image  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t="13902" r="4429" b="13902"/>
          <a:stretch/>
        </p:blipFill>
        <p:spPr>
          <a:xfrm>
            <a:off x="6254885" y="2105637"/>
            <a:ext cx="4610912" cy="3636006"/>
          </a:xfr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5F3DF692-859B-44F9-8798-DAC2302FCB6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IntEGre: international student association </a:t>
            </a:r>
            <a:endParaRPr lang="en-US" dirty="0">
              <a:solidFill>
                <a:srgbClr val="2A2E46"/>
              </a:solidFill>
            </a:endParaRPr>
          </a:p>
        </p:txBody>
      </p:sp>
      <p:pic>
        <p:nvPicPr>
          <p:cNvPr id="3" name="Image 2">
            <a:hlinkClick r:id="rId4"/>
            <a:extLst>
              <a:ext uri="{FF2B5EF4-FFF2-40B4-BE49-F238E27FC236}">
                <a16:creationId xmlns:a16="http://schemas.microsoft.com/office/drawing/2014/main" id="{F98B105A-1767-4A5F-9B61-3C0C1E1B81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37" y="5202705"/>
            <a:ext cx="907383" cy="90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9" r="5710" b="2029"/>
          <a:stretch/>
        </p:blipFill>
        <p:spPr>
          <a:xfrm>
            <a:off x="4309241" y="0"/>
            <a:ext cx="7872248" cy="6852745"/>
          </a:xfrm>
          <a:prstGeom prst="rect">
            <a:avLst/>
          </a:prstGeom>
        </p:spPr>
      </p:pic>
      <p:sp>
        <p:nvSpPr>
          <p:cNvPr id="6" name="Parallélogramme 5"/>
          <p:cNvSpPr/>
          <p:nvPr/>
        </p:nvSpPr>
        <p:spPr>
          <a:xfrm>
            <a:off x="-264695" y="0"/>
            <a:ext cx="8590881" cy="6858000"/>
          </a:xfrm>
          <a:prstGeom prst="parallelogram">
            <a:avLst>
              <a:gd name="adj" fmla="val 5792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rgbClr val="E84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393B440C-EAD5-479F-BF9D-6F4583C9AC6C}"/>
              </a:ext>
            </a:extLst>
          </p:cNvPr>
          <p:cNvSpPr txBox="1">
            <a:spLocks/>
          </p:cNvSpPr>
          <p:nvPr/>
        </p:nvSpPr>
        <p:spPr>
          <a:xfrm>
            <a:off x="271498" y="2984123"/>
            <a:ext cx="7708720" cy="920750"/>
          </a:xfrm>
          <a:prstGeom prst="rect">
            <a:avLst/>
          </a:prstGeom>
          <a:noFill/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E84E0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Thanks</a:t>
            </a:r>
            <a:r>
              <a:rPr lang="en-US" sz="3200" b="1" dirty="0">
                <a:solidFill>
                  <a:srgbClr val="E84E0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b="1" dirty="0" smtClean="0">
                <a:solidFill>
                  <a:srgbClr val="E84E0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 your attention</a:t>
            </a:r>
            <a:endParaRPr lang="en-US" sz="3200" b="1" dirty="0">
              <a:solidFill>
                <a:srgbClr val="E84E0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" name="Triangle isocèle 66" hidden="1">
            <a:extLst>
              <a:ext uri="{FF2B5EF4-FFF2-40B4-BE49-F238E27FC236}">
                <a16:creationId xmlns:a16="http://schemas.microsoft.com/office/drawing/2014/main" id="{BEF51446-13B1-4E23-9A96-904EAA10BDD2}"/>
              </a:ext>
            </a:extLst>
          </p:cNvPr>
          <p:cNvSpPr/>
          <p:nvPr/>
        </p:nvSpPr>
        <p:spPr>
          <a:xfrm>
            <a:off x="3402420" y="-43430"/>
            <a:ext cx="7310006" cy="6914186"/>
          </a:xfrm>
          <a:custGeom>
            <a:avLst/>
            <a:gdLst>
              <a:gd name="connsiteX0" fmla="*/ 0 w 7921789"/>
              <a:gd name="connsiteY0" fmla="*/ 6829126 h 6829126"/>
              <a:gd name="connsiteX1" fmla="*/ 3960895 w 7921789"/>
              <a:gd name="connsiteY1" fmla="*/ 0 h 6829126"/>
              <a:gd name="connsiteX2" fmla="*/ 7921789 w 7921789"/>
              <a:gd name="connsiteY2" fmla="*/ 6829126 h 6829126"/>
              <a:gd name="connsiteX3" fmla="*/ 0 w 7921789"/>
              <a:gd name="connsiteY3" fmla="*/ 6829126 h 6829126"/>
              <a:gd name="connsiteX0" fmla="*/ 0 w 7921789"/>
              <a:gd name="connsiteY0" fmla="*/ 6924811 h 6924811"/>
              <a:gd name="connsiteX1" fmla="*/ 3960895 w 7921789"/>
              <a:gd name="connsiteY1" fmla="*/ 95685 h 6924811"/>
              <a:gd name="connsiteX2" fmla="*/ 5853634 w 7921789"/>
              <a:gd name="connsiteY2" fmla="*/ 160380 h 6924811"/>
              <a:gd name="connsiteX3" fmla="*/ 7921789 w 7921789"/>
              <a:gd name="connsiteY3" fmla="*/ 6924811 h 6924811"/>
              <a:gd name="connsiteX4" fmla="*/ 0 w 7921789"/>
              <a:gd name="connsiteY4" fmla="*/ 6924811 h 6924811"/>
              <a:gd name="connsiteX0" fmla="*/ 0 w 7921789"/>
              <a:gd name="connsiteY0" fmla="*/ 6866209 h 6866209"/>
              <a:gd name="connsiteX1" fmla="*/ 3960895 w 7921789"/>
              <a:gd name="connsiteY1" fmla="*/ 37083 h 6866209"/>
              <a:gd name="connsiteX2" fmla="*/ 5853634 w 7921789"/>
              <a:gd name="connsiteY2" fmla="*/ 101778 h 6866209"/>
              <a:gd name="connsiteX3" fmla="*/ 7921789 w 7921789"/>
              <a:gd name="connsiteY3" fmla="*/ 6866209 h 6866209"/>
              <a:gd name="connsiteX4" fmla="*/ 0 w 7921789"/>
              <a:gd name="connsiteY4" fmla="*/ 6866209 h 6866209"/>
              <a:gd name="connsiteX0" fmla="*/ 0 w 7921789"/>
              <a:gd name="connsiteY0" fmla="*/ 6924013 h 6924013"/>
              <a:gd name="connsiteX1" fmla="*/ 3960895 w 7921789"/>
              <a:gd name="connsiteY1" fmla="*/ 94887 h 6924013"/>
              <a:gd name="connsiteX2" fmla="*/ 5853634 w 7921789"/>
              <a:gd name="connsiteY2" fmla="*/ 95787 h 6924013"/>
              <a:gd name="connsiteX3" fmla="*/ 7921789 w 7921789"/>
              <a:gd name="connsiteY3" fmla="*/ 6924013 h 6924013"/>
              <a:gd name="connsiteX4" fmla="*/ 0 w 7921789"/>
              <a:gd name="connsiteY4" fmla="*/ 6924013 h 6924013"/>
              <a:gd name="connsiteX0" fmla="*/ 0 w 7921789"/>
              <a:gd name="connsiteY0" fmla="*/ 7009879 h 7009879"/>
              <a:gd name="connsiteX1" fmla="*/ 4056588 w 7921789"/>
              <a:gd name="connsiteY1" fmla="*/ 0 h 7009879"/>
              <a:gd name="connsiteX2" fmla="*/ 5853634 w 7921789"/>
              <a:gd name="connsiteY2" fmla="*/ 181653 h 7009879"/>
              <a:gd name="connsiteX3" fmla="*/ 7921789 w 7921789"/>
              <a:gd name="connsiteY3" fmla="*/ 7009879 h 7009879"/>
              <a:gd name="connsiteX4" fmla="*/ 0 w 7921789"/>
              <a:gd name="connsiteY4" fmla="*/ 7009879 h 7009879"/>
              <a:gd name="connsiteX0" fmla="*/ 0 w 7921789"/>
              <a:gd name="connsiteY0" fmla="*/ 7078736 h 7078736"/>
              <a:gd name="connsiteX1" fmla="*/ 4056588 w 7921789"/>
              <a:gd name="connsiteY1" fmla="*/ 68857 h 7078736"/>
              <a:gd name="connsiteX2" fmla="*/ 5853634 w 7921789"/>
              <a:gd name="connsiteY2" fmla="*/ 250510 h 7078736"/>
              <a:gd name="connsiteX3" fmla="*/ 7921789 w 7921789"/>
              <a:gd name="connsiteY3" fmla="*/ 7078736 h 7078736"/>
              <a:gd name="connsiteX4" fmla="*/ 0 w 7921789"/>
              <a:gd name="connsiteY4" fmla="*/ 7078736 h 7078736"/>
              <a:gd name="connsiteX0" fmla="*/ 0 w 7921789"/>
              <a:gd name="connsiteY0" fmla="*/ 7098584 h 7098584"/>
              <a:gd name="connsiteX1" fmla="*/ 4056588 w 7921789"/>
              <a:gd name="connsiteY1" fmla="*/ 88705 h 7098584"/>
              <a:gd name="connsiteX2" fmla="*/ 5853634 w 7921789"/>
              <a:gd name="connsiteY2" fmla="*/ 270358 h 7098584"/>
              <a:gd name="connsiteX3" fmla="*/ 7921789 w 7921789"/>
              <a:gd name="connsiteY3" fmla="*/ 7098584 h 7098584"/>
              <a:gd name="connsiteX4" fmla="*/ 0 w 7921789"/>
              <a:gd name="connsiteY4" fmla="*/ 7098584 h 7098584"/>
              <a:gd name="connsiteX0" fmla="*/ 0 w 7921789"/>
              <a:gd name="connsiteY0" fmla="*/ 7066537 h 7066537"/>
              <a:gd name="connsiteX1" fmla="*/ 4003425 w 7921789"/>
              <a:gd name="connsiteY1" fmla="*/ 131086 h 7066537"/>
              <a:gd name="connsiteX2" fmla="*/ 5853634 w 7921789"/>
              <a:gd name="connsiteY2" fmla="*/ 238311 h 7066537"/>
              <a:gd name="connsiteX3" fmla="*/ 7921789 w 7921789"/>
              <a:gd name="connsiteY3" fmla="*/ 7066537 h 7066537"/>
              <a:gd name="connsiteX4" fmla="*/ 0 w 7921789"/>
              <a:gd name="connsiteY4" fmla="*/ 7066537 h 7066537"/>
              <a:gd name="connsiteX0" fmla="*/ 0 w 7921789"/>
              <a:gd name="connsiteY0" fmla="*/ 6938133 h 6938133"/>
              <a:gd name="connsiteX1" fmla="*/ 4003425 w 7921789"/>
              <a:gd name="connsiteY1" fmla="*/ 2682 h 6938133"/>
              <a:gd name="connsiteX2" fmla="*/ 6651076 w 7921789"/>
              <a:gd name="connsiteY2" fmla="*/ 939247 h 6938133"/>
              <a:gd name="connsiteX3" fmla="*/ 7921789 w 7921789"/>
              <a:gd name="connsiteY3" fmla="*/ 6938133 h 6938133"/>
              <a:gd name="connsiteX4" fmla="*/ 0 w 7921789"/>
              <a:gd name="connsiteY4" fmla="*/ 6938133 h 6938133"/>
              <a:gd name="connsiteX0" fmla="*/ 0 w 7921789"/>
              <a:gd name="connsiteY0" fmla="*/ 6938133 h 6938133"/>
              <a:gd name="connsiteX1" fmla="*/ 4003425 w 7921789"/>
              <a:gd name="connsiteY1" fmla="*/ 2682 h 6938133"/>
              <a:gd name="connsiteX2" fmla="*/ 6651076 w 7921789"/>
              <a:gd name="connsiteY2" fmla="*/ 939247 h 6938133"/>
              <a:gd name="connsiteX3" fmla="*/ 7921789 w 7921789"/>
              <a:gd name="connsiteY3" fmla="*/ 6938133 h 6938133"/>
              <a:gd name="connsiteX4" fmla="*/ 0 w 7921789"/>
              <a:gd name="connsiteY4" fmla="*/ 6938133 h 6938133"/>
              <a:gd name="connsiteX0" fmla="*/ 0 w 7921789"/>
              <a:gd name="connsiteY0" fmla="*/ 6946358 h 6946358"/>
              <a:gd name="connsiteX1" fmla="*/ 4003425 w 7921789"/>
              <a:gd name="connsiteY1" fmla="*/ 10907 h 6946358"/>
              <a:gd name="connsiteX2" fmla="*/ 6651076 w 7921789"/>
              <a:gd name="connsiteY2" fmla="*/ 947472 h 6946358"/>
              <a:gd name="connsiteX3" fmla="*/ 7921789 w 7921789"/>
              <a:gd name="connsiteY3" fmla="*/ 6946358 h 6946358"/>
              <a:gd name="connsiteX4" fmla="*/ 0 w 7921789"/>
              <a:gd name="connsiteY4" fmla="*/ 6946358 h 6946358"/>
              <a:gd name="connsiteX0" fmla="*/ 0 w 7921789"/>
              <a:gd name="connsiteY0" fmla="*/ 6946358 h 6946358"/>
              <a:gd name="connsiteX1" fmla="*/ 4003425 w 7921789"/>
              <a:gd name="connsiteY1" fmla="*/ 10907 h 6946358"/>
              <a:gd name="connsiteX2" fmla="*/ 6651076 w 7921789"/>
              <a:gd name="connsiteY2" fmla="*/ 947472 h 6946358"/>
              <a:gd name="connsiteX3" fmla="*/ 7921789 w 7921789"/>
              <a:gd name="connsiteY3" fmla="*/ 6946358 h 6946358"/>
              <a:gd name="connsiteX4" fmla="*/ 0 w 7921789"/>
              <a:gd name="connsiteY4" fmla="*/ 6946358 h 6946358"/>
              <a:gd name="connsiteX0" fmla="*/ 0 w 7921789"/>
              <a:gd name="connsiteY0" fmla="*/ 7467384 h 7467384"/>
              <a:gd name="connsiteX1" fmla="*/ 4003425 w 7921789"/>
              <a:gd name="connsiteY1" fmla="*/ 531933 h 7467384"/>
              <a:gd name="connsiteX2" fmla="*/ 6300201 w 7921789"/>
              <a:gd name="connsiteY2" fmla="*/ 596628 h 7467384"/>
              <a:gd name="connsiteX3" fmla="*/ 6651076 w 7921789"/>
              <a:gd name="connsiteY3" fmla="*/ 1468498 h 7467384"/>
              <a:gd name="connsiteX4" fmla="*/ 7921789 w 7921789"/>
              <a:gd name="connsiteY4" fmla="*/ 7467384 h 7467384"/>
              <a:gd name="connsiteX5" fmla="*/ 0 w 7921789"/>
              <a:gd name="connsiteY5" fmla="*/ 7467384 h 7467384"/>
              <a:gd name="connsiteX0" fmla="*/ 0 w 7921789"/>
              <a:gd name="connsiteY0" fmla="*/ 7436648 h 7436648"/>
              <a:gd name="connsiteX1" fmla="*/ 4003425 w 7921789"/>
              <a:gd name="connsiteY1" fmla="*/ 501197 h 7436648"/>
              <a:gd name="connsiteX2" fmla="*/ 6300201 w 7921789"/>
              <a:gd name="connsiteY2" fmla="*/ 565892 h 7436648"/>
              <a:gd name="connsiteX3" fmla="*/ 6651076 w 7921789"/>
              <a:gd name="connsiteY3" fmla="*/ 1437762 h 7436648"/>
              <a:gd name="connsiteX4" fmla="*/ 7921789 w 7921789"/>
              <a:gd name="connsiteY4" fmla="*/ 7436648 h 7436648"/>
              <a:gd name="connsiteX5" fmla="*/ 0 w 7921789"/>
              <a:gd name="connsiteY5" fmla="*/ 7436648 h 7436648"/>
              <a:gd name="connsiteX0" fmla="*/ 0 w 7921789"/>
              <a:gd name="connsiteY0" fmla="*/ 6935451 h 6935451"/>
              <a:gd name="connsiteX1" fmla="*/ 4003425 w 7921789"/>
              <a:gd name="connsiteY1" fmla="*/ 0 h 6935451"/>
              <a:gd name="connsiteX2" fmla="*/ 6300201 w 7921789"/>
              <a:gd name="connsiteY2" fmla="*/ 64695 h 6935451"/>
              <a:gd name="connsiteX3" fmla="*/ 6651076 w 7921789"/>
              <a:gd name="connsiteY3" fmla="*/ 936565 h 6935451"/>
              <a:gd name="connsiteX4" fmla="*/ 7921789 w 7921789"/>
              <a:gd name="connsiteY4" fmla="*/ 6935451 h 6935451"/>
              <a:gd name="connsiteX5" fmla="*/ 0 w 7921789"/>
              <a:gd name="connsiteY5" fmla="*/ 6935451 h 6935451"/>
              <a:gd name="connsiteX0" fmla="*/ 0 w 7921789"/>
              <a:gd name="connsiteY0" fmla="*/ 6935451 h 6935451"/>
              <a:gd name="connsiteX1" fmla="*/ 4003425 w 7921789"/>
              <a:gd name="connsiteY1" fmla="*/ 0 h 6935451"/>
              <a:gd name="connsiteX2" fmla="*/ 6300201 w 7921789"/>
              <a:gd name="connsiteY2" fmla="*/ 64695 h 6935451"/>
              <a:gd name="connsiteX3" fmla="*/ 6651076 w 7921789"/>
              <a:gd name="connsiteY3" fmla="*/ 936565 h 6935451"/>
              <a:gd name="connsiteX4" fmla="*/ 7921789 w 7921789"/>
              <a:gd name="connsiteY4" fmla="*/ 6935451 h 6935451"/>
              <a:gd name="connsiteX5" fmla="*/ 0 w 7921789"/>
              <a:gd name="connsiteY5" fmla="*/ 6935451 h 6935451"/>
              <a:gd name="connsiteX0" fmla="*/ 0 w 7921789"/>
              <a:gd name="connsiteY0" fmla="*/ 6935451 h 6935451"/>
              <a:gd name="connsiteX1" fmla="*/ 4003425 w 7921789"/>
              <a:gd name="connsiteY1" fmla="*/ 0 h 6935451"/>
              <a:gd name="connsiteX2" fmla="*/ 6300201 w 7921789"/>
              <a:gd name="connsiteY2" fmla="*/ 64695 h 6935451"/>
              <a:gd name="connsiteX3" fmla="*/ 6651076 w 7921789"/>
              <a:gd name="connsiteY3" fmla="*/ 936565 h 6935451"/>
              <a:gd name="connsiteX4" fmla="*/ 7921789 w 7921789"/>
              <a:gd name="connsiteY4" fmla="*/ 6935451 h 6935451"/>
              <a:gd name="connsiteX5" fmla="*/ 0 w 7921789"/>
              <a:gd name="connsiteY5" fmla="*/ 6935451 h 6935451"/>
              <a:gd name="connsiteX0" fmla="*/ 0 w 7921789"/>
              <a:gd name="connsiteY0" fmla="*/ 6935451 h 6935451"/>
              <a:gd name="connsiteX1" fmla="*/ 4003425 w 7921789"/>
              <a:gd name="connsiteY1" fmla="*/ 0 h 6935451"/>
              <a:gd name="connsiteX2" fmla="*/ 6300201 w 7921789"/>
              <a:gd name="connsiteY2" fmla="*/ 64695 h 6935451"/>
              <a:gd name="connsiteX3" fmla="*/ 6651076 w 7921789"/>
              <a:gd name="connsiteY3" fmla="*/ 936565 h 6935451"/>
              <a:gd name="connsiteX4" fmla="*/ 7921789 w 7921789"/>
              <a:gd name="connsiteY4" fmla="*/ 6935451 h 6935451"/>
              <a:gd name="connsiteX5" fmla="*/ 0 w 7921789"/>
              <a:gd name="connsiteY5" fmla="*/ 6935451 h 6935451"/>
              <a:gd name="connsiteX0" fmla="*/ 0 w 7921789"/>
              <a:gd name="connsiteY0" fmla="*/ 6935451 h 6935451"/>
              <a:gd name="connsiteX1" fmla="*/ 4003425 w 7921789"/>
              <a:gd name="connsiteY1" fmla="*/ 0 h 6935451"/>
              <a:gd name="connsiteX2" fmla="*/ 6300201 w 7921789"/>
              <a:gd name="connsiteY2" fmla="*/ 64695 h 6935451"/>
              <a:gd name="connsiteX3" fmla="*/ 6651076 w 7921789"/>
              <a:gd name="connsiteY3" fmla="*/ 936565 h 6935451"/>
              <a:gd name="connsiteX4" fmla="*/ 7921789 w 7921789"/>
              <a:gd name="connsiteY4" fmla="*/ 6935451 h 6935451"/>
              <a:gd name="connsiteX5" fmla="*/ 0 w 7921789"/>
              <a:gd name="connsiteY5" fmla="*/ 6935451 h 6935451"/>
              <a:gd name="connsiteX0" fmla="*/ 0 w 7921789"/>
              <a:gd name="connsiteY0" fmla="*/ 6935451 h 6935451"/>
              <a:gd name="connsiteX1" fmla="*/ 4003425 w 7921789"/>
              <a:gd name="connsiteY1" fmla="*/ 0 h 6935451"/>
              <a:gd name="connsiteX2" fmla="*/ 6619178 w 7921789"/>
              <a:gd name="connsiteY2" fmla="*/ 43430 h 6935451"/>
              <a:gd name="connsiteX3" fmla="*/ 6651076 w 7921789"/>
              <a:gd name="connsiteY3" fmla="*/ 936565 h 6935451"/>
              <a:gd name="connsiteX4" fmla="*/ 7921789 w 7921789"/>
              <a:gd name="connsiteY4" fmla="*/ 6935451 h 6935451"/>
              <a:gd name="connsiteX5" fmla="*/ 0 w 7921789"/>
              <a:gd name="connsiteY5" fmla="*/ 6935451 h 6935451"/>
              <a:gd name="connsiteX0" fmla="*/ 0 w 7921789"/>
              <a:gd name="connsiteY0" fmla="*/ 6935451 h 6935451"/>
              <a:gd name="connsiteX1" fmla="*/ 4003425 w 7921789"/>
              <a:gd name="connsiteY1" fmla="*/ 0 h 6935451"/>
              <a:gd name="connsiteX2" fmla="*/ 6629811 w 7921789"/>
              <a:gd name="connsiteY2" fmla="*/ 64695 h 6935451"/>
              <a:gd name="connsiteX3" fmla="*/ 6651076 w 7921789"/>
              <a:gd name="connsiteY3" fmla="*/ 936565 h 6935451"/>
              <a:gd name="connsiteX4" fmla="*/ 7921789 w 7921789"/>
              <a:gd name="connsiteY4" fmla="*/ 6935451 h 6935451"/>
              <a:gd name="connsiteX5" fmla="*/ 0 w 7921789"/>
              <a:gd name="connsiteY5" fmla="*/ 6935451 h 6935451"/>
              <a:gd name="connsiteX0" fmla="*/ 0 w 7921789"/>
              <a:gd name="connsiteY0" fmla="*/ 6914186 h 6914186"/>
              <a:gd name="connsiteX1" fmla="*/ 4003425 w 7921789"/>
              <a:gd name="connsiteY1" fmla="*/ 0 h 6914186"/>
              <a:gd name="connsiteX2" fmla="*/ 6629811 w 7921789"/>
              <a:gd name="connsiteY2" fmla="*/ 43430 h 6914186"/>
              <a:gd name="connsiteX3" fmla="*/ 6651076 w 7921789"/>
              <a:gd name="connsiteY3" fmla="*/ 915300 h 6914186"/>
              <a:gd name="connsiteX4" fmla="*/ 7921789 w 7921789"/>
              <a:gd name="connsiteY4" fmla="*/ 6914186 h 6914186"/>
              <a:gd name="connsiteX5" fmla="*/ 0 w 7921789"/>
              <a:gd name="connsiteY5" fmla="*/ 6914186 h 6914186"/>
              <a:gd name="connsiteX0" fmla="*/ 0 w 7921789"/>
              <a:gd name="connsiteY0" fmla="*/ 6914186 h 6914186"/>
              <a:gd name="connsiteX1" fmla="*/ 611783 w 7921789"/>
              <a:gd name="connsiteY1" fmla="*/ 5880703 h 6914186"/>
              <a:gd name="connsiteX2" fmla="*/ 4003425 w 7921789"/>
              <a:gd name="connsiteY2" fmla="*/ 0 h 6914186"/>
              <a:gd name="connsiteX3" fmla="*/ 6629811 w 7921789"/>
              <a:gd name="connsiteY3" fmla="*/ 43430 h 6914186"/>
              <a:gd name="connsiteX4" fmla="*/ 6651076 w 7921789"/>
              <a:gd name="connsiteY4" fmla="*/ 915300 h 6914186"/>
              <a:gd name="connsiteX5" fmla="*/ 7921789 w 7921789"/>
              <a:gd name="connsiteY5" fmla="*/ 6914186 h 6914186"/>
              <a:gd name="connsiteX6" fmla="*/ 0 w 7921789"/>
              <a:gd name="connsiteY6" fmla="*/ 6914186 h 6914186"/>
              <a:gd name="connsiteX0" fmla="*/ 0 w 7921789"/>
              <a:gd name="connsiteY0" fmla="*/ 6914186 h 6914186"/>
              <a:gd name="connsiteX1" fmla="*/ 611783 w 7921789"/>
              <a:gd name="connsiteY1" fmla="*/ 5880703 h 6914186"/>
              <a:gd name="connsiteX2" fmla="*/ 4003425 w 7921789"/>
              <a:gd name="connsiteY2" fmla="*/ 0 h 6914186"/>
              <a:gd name="connsiteX3" fmla="*/ 6629811 w 7921789"/>
              <a:gd name="connsiteY3" fmla="*/ 43430 h 6914186"/>
              <a:gd name="connsiteX4" fmla="*/ 6651076 w 7921789"/>
              <a:gd name="connsiteY4" fmla="*/ 915300 h 6914186"/>
              <a:gd name="connsiteX5" fmla="*/ 7921789 w 7921789"/>
              <a:gd name="connsiteY5" fmla="*/ 6914186 h 6914186"/>
              <a:gd name="connsiteX6" fmla="*/ 1313531 w 7921789"/>
              <a:gd name="connsiteY6" fmla="*/ 6912062 h 6914186"/>
              <a:gd name="connsiteX7" fmla="*/ 0 w 7921789"/>
              <a:gd name="connsiteY7" fmla="*/ 6914186 h 6914186"/>
              <a:gd name="connsiteX0" fmla="*/ 270719 w 7310006"/>
              <a:gd name="connsiteY0" fmla="*/ 6297498 h 6914186"/>
              <a:gd name="connsiteX1" fmla="*/ 0 w 7310006"/>
              <a:gd name="connsiteY1" fmla="*/ 5880703 h 6914186"/>
              <a:gd name="connsiteX2" fmla="*/ 3391642 w 7310006"/>
              <a:gd name="connsiteY2" fmla="*/ 0 h 6914186"/>
              <a:gd name="connsiteX3" fmla="*/ 6018028 w 7310006"/>
              <a:gd name="connsiteY3" fmla="*/ 43430 h 6914186"/>
              <a:gd name="connsiteX4" fmla="*/ 6039293 w 7310006"/>
              <a:gd name="connsiteY4" fmla="*/ 915300 h 6914186"/>
              <a:gd name="connsiteX5" fmla="*/ 7310006 w 7310006"/>
              <a:gd name="connsiteY5" fmla="*/ 6914186 h 6914186"/>
              <a:gd name="connsiteX6" fmla="*/ 701748 w 7310006"/>
              <a:gd name="connsiteY6" fmla="*/ 6912062 h 6914186"/>
              <a:gd name="connsiteX7" fmla="*/ 270719 w 7310006"/>
              <a:gd name="connsiteY7" fmla="*/ 6297498 h 6914186"/>
              <a:gd name="connsiteX0" fmla="*/ 270719 w 7310006"/>
              <a:gd name="connsiteY0" fmla="*/ 6297498 h 6929424"/>
              <a:gd name="connsiteX1" fmla="*/ 0 w 7310006"/>
              <a:gd name="connsiteY1" fmla="*/ 5880703 h 6929424"/>
              <a:gd name="connsiteX2" fmla="*/ 3391642 w 7310006"/>
              <a:gd name="connsiteY2" fmla="*/ 0 h 6929424"/>
              <a:gd name="connsiteX3" fmla="*/ 6018028 w 7310006"/>
              <a:gd name="connsiteY3" fmla="*/ 43430 h 6929424"/>
              <a:gd name="connsiteX4" fmla="*/ 6039293 w 7310006"/>
              <a:gd name="connsiteY4" fmla="*/ 915300 h 6929424"/>
              <a:gd name="connsiteX5" fmla="*/ 7310006 w 7310006"/>
              <a:gd name="connsiteY5" fmla="*/ 6914186 h 6929424"/>
              <a:gd name="connsiteX6" fmla="*/ 614938 w 7310006"/>
              <a:gd name="connsiteY6" fmla="*/ 6929424 h 6929424"/>
              <a:gd name="connsiteX7" fmla="*/ 270719 w 7310006"/>
              <a:gd name="connsiteY7" fmla="*/ 6297498 h 6929424"/>
              <a:gd name="connsiteX0" fmla="*/ 270719 w 7310006"/>
              <a:gd name="connsiteY0" fmla="*/ 6297498 h 6929424"/>
              <a:gd name="connsiteX1" fmla="*/ 0 w 7310006"/>
              <a:gd name="connsiteY1" fmla="*/ 5880703 h 6929424"/>
              <a:gd name="connsiteX2" fmla="*/ 3391642 w 7310006"/>
              <a:gd name="connsiteY2" fmla="*/ 0 h 6929424"/>
              <a:gd name="connsiteX3" fmla="*/ 6018028 w 7310006"/>
              <a:gd name="connsiteY3" fmla="*/ 43430 h 6929424"/>
              <a:gd name="connsiteX4" fmla="*/ 6039293 w 7310006"/>
              <a:gd name="connsiteY4" fmla="*/ 915300 h 6929424"/>
              <a:gd name="connsiteX5" fmla="*/ 7310006 w 7310006"/>
              <a:gd name="connsiteY5" fmla="*/ 6914186 h 6929424"/>
              <a:gd name="connsiteX6" fmla="*/ 614938 w 7310006"/>
              <a:gd name="connsiteY6" fmla="*/ 6929424 h 6929424"/>
              <a:gd name="connsiteX7" fmla="*/ 270719 w 7310006"/>
              <a:gd name="connsiteY7" fmla="*/ 6297498 h 6929424"/>
              <a:gd name="connsiteX0" fmla="*/ 264931 w 7310006"/>
              <a:gd name="connsiteY0" fmla="*/ 6297498 h 6929424"/>
              <a:gd name="connsiteX1" fmla="*/ 0 w 7310006"/>
              <a:gd name="connsiteY1" fmla="*/ 5880703 h 6929424"/>
              <a:gd name="connsiteX2" fmla="*/ 3391642 w 7310006"/>
              <a:gd name="connsiteY2" fmla="*/ 0 h 6929424"/>
              <a:gd name="connsiteX3" fmla="*/ 6018028 w 7310006"/>
              <a:gd name="connsiteY3" fmla="*/ 43430 h 6929424"/>
              <a:gd name="connsiteX4" fmla="*/ 6039293 w 7310006"/>
              <a:gd name="connsiteY4" fmla="*/ 915300 h 6929424"/>
              <a:gd name="connsiteX5" fmla="*/ 7310006 w 7310006"/>
              <a:gd name="connsiteY5" fmla="*/ 6914186 h 6929424"/>
              <a:gd name="connsiteX6" fmla="*/ 614938 w 7310006"/>
              <a:gd name="connsiteY6" fmla="*/ 6929424 h 6929424"/>
              <a:gd name="connsiteX7" fmla="*/ 264931 w 7310006"/>
              <a:gd name="connsiteY7" fmla="*/ 6297498 h 6929424"/>
              <a:gd name="connsiteX0" fmla="*/ 785926 w 7310006"/>
              <a:gd name="connsiteY0" fmla="*/ 6037000 h 6929424"/>
              <a:gd name="connsiteX1" fmla="*/ 0 w 7310006"/>
              <a:gd name="connsiteY1" fmla="*/ 5880703 h 6929424"/>
              <a:gd name="connsiteX2" fmla="*/ 3391642 w 7310006"/>
              <a:gd name="connsiteY2" fmla="*/ 0 h 6929424"/>
              <a:gd name="connsiteX3" fmla="*/ 6018028 w 7310006"/>
              <a:gd name="connsiteY3" fmla="*/ 43430 h 6929424"/>
              <a:gd name="connsiteX4" fmla="*/ 6039293 w 7310006"/>
              <a:gd name="connsiteY4" fmla="*/ 915300 h 6929424"/>
              <a:gd name="connsiteX5" fmla="*/ 7310006 w 7310006"/>
              <a:gd name="connsiteY5" fmla="*/ 6914186 h 6929424"/>
              <a:gd name="connsiteX6" fmla="*/ 614938 w 7310006"/>
              <a:gd name="connsiteY6" fmla="*/ 6929424 h 6929424"/>
              <a:gd name="connsiteX7" fmla="*/ 785926 w 7310006"/>
              <a:gd name="connsiteY7" fmla="*/ 6037000 h 6929424"/>
              <a:gd name="connsiteX0" fmla="*/ 291512 w 7310006"/>
              <a:gd name="connsiteY0" fmla="*/ 6371926 h 6929424"/>
              <a:gd name="connsiteX1" fmla="*/ 0 w 7310006"/>
              <a:gd name="connsiteY1" fmla="*/ 5880703 h 6929424"/>
              <a:gd name="connsiteX2" fmla="*/ 3391642 w 7310006"/>
              <a:gd name="connsiteY2" fmla="*/ 0 h 6929424"/>
              <a:gd name="connsiteX3" fmla="*/ 6018028 w 7310006"/>
              <a:gd name="connsiteY3" fmla="*/ 43430 h 6929424"/>
              <a:gd name="connsiteX4" fmla="*/ 6039293 w 7310006"/>
              <a:gd name="connsiteY4" fmla="*/ 915300 h 6929424"/>
              <a:gd name="connsiteX5" fmla="*/ 7310006 w 7310006"/>
              <a:gd name="connsiteY5" fmla="*/ 6914186 h 6929424"/>
              <a:gd name="connsiteX6" fmla="*/ 614938 w 7310006"/>
              <a:gd name="connsiteY6" fmla="*/ 6929424 h 6929424"/>
              <a:gd name="connsiteX7" fmla="*/ 291512 w 7310006"/>
              <a:gd name="connsiteY7" fmla="*/ 6371926 h 6929424"/>
              <a:gd name="connsiteX0" fmla="*/ 291512 w 7310006"/>
              <a:gd name="connsiteY0" fmla="*/ 6371926 h 6924107"/>
              <a:gd name="connsiteX1" fmla="*/ 0 w 7310006"/>
              <a:gd name="connsiteY1" fmla="*/ 5880703 h 6924107"/>
              <a:gd name="connsiteX2" fmla="*/ 3391642 w 7310006"/>
              <a:gd name="connsiteY2" fmla="*/ 0 h 6924107"/>
              <a:gd name="connsiteX3" fmla="*/ 6018028 w 7310006"/>
              <a:gd name="connsiteY3" fmla="*/ 43430 h 6924107"/>
              <a:gd name="connsiteX4" fmla="*/ 6039293 w 7310006"/>
              <a:gd name="connsiteY4" fmla="*/ 915300 h 6924107"/>
              <a:gd name="connsiteX5" fmla="*/ 7310006 w 7310006"/>
              <a:gd name="connsiteY5" fmla="*/ 6914186 h 6924107"/>
              <a:gd name="connsiteX6" fmla="*/ 604305 w 7310006"/>
              <a:gd name="connsiteY6" fmla="*/ 6924107 h 6924107"/>
              <a:gd name="connsiteX7" fmla="*/ 291512 w 7310006"/>
              <a:gd name="connsiteY7" fmla="*/ 6371926 h 6924107"/>
              <a:gd name="connsiteX0" fmla="*/ 291512 w 7310006"/>
              <a:gd name="connsiteY0" fmla="*/ 6371926 h 6914186"/>
              <a:gd name="connsiteX1" fmla="*/ 0 w 7310006"/>
              <a:gd name="connsiteY1" fmla="*/ 5880703 h 6914186"/>
              <a:gd name="connsiteX2" fmla="*/ 3391642 w 7310006"/>
              <a:gd name="connsiteY2" fmla="*/ 0 h 6914186"/>
              <a:gd name="connsiteX3" fmla="*/ 6018028 w 7310006"/>
              <a:gd name="connsiteY3" fmla="*/ 43430 h 6914186"/>
              <a:gd name="connsiteX4" fmla="*/ 6039293 w 7310006"/>
              <a:gd name="connsiteY4" fmla="*/ 915300 h 6914186"/>
              <a:gd name="connsiteX5" fmla="*/ 7310006 w 7310006"/>
              <a:gd name="connsiteY5" fmla="*/ 6914186 h 6914186"/>
              <a:gd name="connsiteX6" fmla="*/ 604305 w 7310006"/>
              <a:gd name="connsiteY6" fmla="*/ 6913474 h 6914186"/>
              <a:gd name="connsiteX7" fmla="*/ 291512 w 7310006"/>
              <a:gd name="connsiteY7" fmla="*/ 6371926 h 6914186"/>
              <a:gd name="connsiteX0" fmla="*/ 291512 w 7310006"/>
              <a:gd name="connsiteY0" fmla="*/ 6382558 h 6914186"/>
              <a:gd name="connsiteX1" fmla="*/ 0 w 7310006"/>
              <a:gd name="connsiteY1" fmla="*/ 5880703 h 6914186"/>
              <a:gd name="connsiteX2" fmla="*/ 3391642 w 7310006"/>
              <a:gd name="connsiteY2" fmla="*/ 0 h 6914186"/>
              <a:gd name="connsiteX3" fmla="*/ 6018028 w 7310006"/>
              <a:gd name="connsiteY3" fmla="*/ 43430 h 6914186"/>
              <a:gd name="connsiteX4" fmla="*/ 6039293 w 7310006"/>
              <a:gd name="connsiteY4" fmla="*/ 915300 h 6914186"/>
              <a:gd name="connsiteX5" fmla="*/ 7310006 w 7310006"/>
              <a:gd name="connsiteY5" fmla="*/ 6914186 h 6914186"/>
              <a:gd name="connsiteX6" fmla="*/ 604305 w 7310006"/>
              <a:gd name="connsiteY6" fmla="*/ 6913474 h 6914186"/>
              <a:gd name="connsiteX7" fmla="*/ 291512 w 7310006"/>
              <a:gd name="connsiteY7" fmla="*/ 6382558 h 691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0006" h="6914186">
                <a:moveTo>
                  <a:pt x="291512" y="6382558"/>
                </a:moveTo>
                <a:lnTo>
                  <a:pt x="0" y="5880703"/>
                </a:lnTo>
                <a:lnTo>
                  <a:pt x="3391642" y="0"/>
                </a:lnTo>
                <a:cubicBezTo>
                  <a:pt x="5224940" y="3191"/>
                  <a:pt x="4109459" y="14926"/>
                  <a:pt x="6018028" y="43430"/>
                </a:cubicBezTo>
                <a:cubicBezTo>
                  <a:pt x="6012735" y="40036"/>
                  <a:pt x="6052563" y="-59704"/>
                  <a:pt x="6039293" y="915300"/>
                </a:cubicBezTo>
                <a:cubicBezTo>
                  <a:pt x="6420334" y="2808603"/>
                  <a:pt x="6886435" y="4914557"/>
                  <a:pt x="7310006" y="6914186"/>
                </a:cubicBezTo>
                <a:lnTo>
                  <a:pt x="604305" y="6913474"/>
                </a:lnTo>
                <a:lnTo>
                  <a:pt x="291512" y="6382558"/>
                </a:lnTo>
                <a:close/>
              </a:path>
            </a:pathLst>
          </a:cu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riangle isocèle 24">
            <a:extLst>
              <a:ext uri="{FF2B5EF4-FFF2-40B4-BE49-F238E27FC236}">
                <a16:creationId xmlns:a16="http://schemas.microsoft.com/office/drawing/2014/main" id="{44F9BA51-30B3-4189-8471-7B20C322298D}"/>
              </a:ext>
            </a:extLst>
          </p:cNvPr>
          <p:cNvSpPr/>
          <p:nvPr/>
        </p:nvSpPr>
        <p:spPr>
          <a:xfrm rot="10800000">
            <a:off x="5610947" y="0"/>
            <a:ext cx="2656356" cy="2286000"/>
          </a:xfrm>
          <a:prstGeom prst="triangle">
            <a:avLst/>
          </a:prstGeom>
          <a:solidFill>
            <a:srgbClr val="E84E0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4FBA00D2-AD5B-45F4-AA8B-E7BC6D8A014E}"/>
              </a:ext>
            </a:extLst>
          </p:cNvPr>
          <p:cNvCxnSpPr>
            <a:cxnSpLocks/>
          </p:cNvCxnSpPr>
          <p:nvPr/>
        </p:nvCxnSpPr>
        <p:spPr>
          <a:xfrm>
            <a:off x="0" y="3553691"/>
            <a:ext cx="6192981" cy="0"/>
          </a:xfrm>
          <a:prstGeom prst="line">
            <a:avLst/>
          </a:prstGeom>
          <a:ln w="28575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77480A63-28ED-4656-9783-ACB12F2D8E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5917" y="554692"/>
            <a:ext cx="1798858" cy="120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'élément multimédia 2"/>
          <p:cNvSpPr>
            <a:spLocks noGrp="1"/>
          </p:cNvSpPr>
          <p:nvPr>
            <p:ph type="media" sz="quarter" idx="10"/>
          </p:nvPr>
        </p:nvSpPr>
        <p:spPr>
          <a:xfrm>
            <a:off x="753369" y="2589935"/>
            <a:ext cx="5724277" cy="3314435"/>
          </a:xfrm>
        </p:spPr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>
            <a:fillRect/>
          </a:stretch>
        </p:blipFill>
        <p:spPr>
          <a:xfrm>
            <a:off x="734808" y="2581290"/>
            <a:ext cx="5764640" cy="3351088"/>
          </a:xfr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FB0A4853-DE69-4CE6-B9E8-4ED0A356CE1F}"/>
              </a:ext>
            </a:extLst>
          </p:cNvPr>
          <p:cNvSpPr txBox="1"/>
          <p:nvPr/>
        </p:nvSpPr>
        <p:spPr>
          <a:xfrm>
            <a:off x="7368271" y="3999489"/>
            <a:ext cx="357257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 what UGA has to offer!</a:t>
            </a:r>
            <a:endParaRPr lang="en-US" sz="1600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CF5FA3C-9A2D-4B45-B803-9A20DB1004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55" t="22310" r="34139" b="56625"/>
          <a:stretch/>
        </p:blipFill>
        <p:spPr>
          <a:xfrm>
            <a:off x="7158711" y="3644959"/>
            <a:ext cx="846784" cy="73098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F5CF8FC-4F05-4CED-BB8A-2B8750176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476" y="948486"/>
            <a:ext cx="6298660" cy="987741"/>
          </a:xfrm>
          <a:ln w="15875">
            <a:noFill/>
          </a:ln>
        </p:spPr>
        <p:txBody>
          <a:bodyPr/>
          <a:lstStyle/>
          <a:p>
            <a:pPr algn="l"/>
            <a:r>
              <a:rPr lang="fr-FR" dirty="0" smtClean="0">
                <a:solidFill>
                  <a:srgbClr val="E84E0F"/>
                </a:solidFill>
              </a:rPr>
              <a:t>Université Grenoble Alpes, </a:t>
            </a:r>
            <a:r>
              <a:rPr lang="fr-FR" dirty="0" smtClean="0">
                <a:solidFill>
                  <a:srgbClr val="2A2E46"/>
                </a:solidFill>
              </a:rPr>
              <a:t>in </a:t>
            </a:r>
            <a:r>
              <a:rPr lang="fr-FR" dirty="0">
                <a:solidFill>
                  <a:srgbClr val="2A2E46"/>
                </a:solidFill>
              </a:rPr>
              <a:t>the heart of the Alps</a:t>
            </a:r>
            <a:endParaRPr lang="en-US" dirty="0">
              <a:solidFill>
                <a:srgbClr val="2A2E46"/>
              </a:solidFill>
            </a:endParaRPr>
          </a:p>
        </p:txBody>
      </p:sp>
      <p:cxnSp>
        <p:nvCxnSpPr>
          <p:cNvPr id="27" name="Straight Connector 4">
            <a:extLst>
              <a:ext uri="{FF2B5EF4-FFF2-40B4-BE49-F238E27FC236}">
                <a16:creationId xmlns:a16="http://schemas.microsoft.com/office/drawing/2014/main" id="{A678B655-9959-48D8-A9C2-5CF2DF6F8E7E}"/>
              </a:ext>
            </a:extLst>
          </p:cNvPr>
          <p:cNvCxnSpPr>
            <a:cxnSpLocks/>
          </p:cNvCxnSpPr>
          <p:nvPr/>
        </p:nvCxnSpPr>
        <p:spPr>
          <a:xfrm flipV="1">
            <a:off x="3073940" y="1955259"/>
            <a:ext cx="9118060" cy="9728"/>
          </a:xfrm>
          <a:prstGeom prst="line">
            <a:avLst/>
          </a:prstGeom>
          <a:ln w="28575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4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9" t="443" r="42850" b="133"/>
          <a:stretch/>
        </p:blipFill>
        <p:spPr>
          <a:xfrm>
            <a:off x="9168062" y="-18288"/>
            <a:ext cx="3023937" cy="6876288"/>
          </a:xfrm>
        </p:spPr>
      </p:pic>
      <p:sp>
        <p:nvSpPr>
          <p:cNvPr id="6" name="TextBox 5"/>
          <p:cNvSpPr txBox="1"/>
          <p:nvPr/>
        </p:nvSpPr>
        <p:spPr>
          <a:xfrm>
            <a:off x="371024" y="1383517"/>
            <a:ext cx="7693451" cy="52937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2660"/>
              </a:lnSpc>
              <a:buClr>
                <a:srgbClr val="E74610"/>
              </a:buClr>
            </a:pPr>
            <a:r>
              <a:rPr lang="en-US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students</a:t>
            </a:r>
          </a:p>
          <a:p>
            <a:pPr marL="742950" lvl="1" indent="-285750">
              <a:lnSpc>
                <a:spcPts val="2660"/>
              </a:lnSpc>
              <a:buClr>
                <a:srgbClr val="E7461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59,000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students</a:t>
            </a:r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including </a:t>
            </a:r>
            <a:r>
              <a:rPr lang="en-US" sz="16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10,000</a:t>
            </a:r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students</a:t>
            </a:r>
          </a:p>
          <a:p>
            <a:pPr marL="742950" lvl="1" indent="-285750">
              <a:lnSpc>
                <a:spcPts val="2660"/>
              </a:lnSpc>
              <a:spcAft>
                <a:spcPts val="800"/>
              </a:spcAft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160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nationalities</a:t>
            </a:r>
          </a:p>
          <a:p>
            <a:pPr>
              <a:lnSpc>
                <a:spcPts val="2660"/>
              </a:lnSpc>
              <a:buClr>
                <a:srgbClr val="E74610"/>
              </a:buClr>
            </a:pPr>
            <a:r>
              <a:rPr lang="en-US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</a:t>
            </a:r>
            <a:r>
              <a:rPr lang="en-US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staff</a:t>
            </a:r>
          </a:p>
          <a:p>
            <a:pPr marL="742950" lvl="1" indent="-285750">
              <a:lnSpc>
                <a:spcPts val="2660"/>
              </a:lnSpc>
              <a:spcAft>
                <a:spcPts val="800"/>
              </a:spcAft>
              <a:buClr>
                <a:srgbClr val="E7461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7,700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employees including </a:t>
            </a:r>
            <a:r>
              <a:rPr lang="en-US" sz="16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4000</a:t>
            </a:r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teaching and faculty 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members</a:t>
            </a:r>
          </a:p>
          <a:p>
            <a:pPr>
              <a:lnSpc>
                <a:spcPts val="2660"/>
              </a:lnSpc>
              <a:buClr>
                <a:srgbClr val="E74610"/>
              </a:buClr>
            </a:pPr>
            <a:r>
              <a:rPr lang="en-US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</a:t>
            </a:r>
            <a:r>
              <a:rPr lang="en-US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</a:t>
            </a:r>
          </a:p>
          <a:p>
            <a:pPr marL="742950" lvl="1" indent="-285750">
              <a:lnSpc>
                <a:spcPts val="2660"/>
              </a:lnSpc>
              <a:buClr>
                <a:srgbClr val="E74610"/>
              </a:buClr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 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centers </a:t>
            </a:r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16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teaching </a:t>
            </a:r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hospital</a:t>
            </a:r>
          </a:p>
          <a:p>
            <a:pPr marL="742950" lvl="1" indent="-285750">
              <a:lnSpc>
                <a:spcPts val="2660"/>
              </a:lnSpc>
              <a:buClr>
                <a:srgbClr val="E74610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166</a:t>
            </a:r>
            <a:r>
              <a:rPr lang="fr-FR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active </a:t>
            </a:r>
            <a:r>
              <a:rPr lang="fr-FR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start-ups </a:t>
            </a:r>
          </a:p>
          <a:p>
            <a:pPr marL="742950" lvl="1" indent="-285750">
              <a:lnSpc>
                <a:spcPts val="2660"/>
              </a:lnSpc>
              <a:spcAft>
                <a:spcPts val="800"/>
              </a:spcAft>
              <a:buClr>
                <a:srgbClr val="E7461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 260 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joint doctoral thesis with a foreign university</a:t>
            </a:r>
          </a:p>
          <a:p>
            <a:pPr>
              <a:lnSpc>
                <a:spcPts val="2660"/>
              </a:lnSpc>
              <a:buClr>
                <a:srgbClr val="E74610"/>
              </a:buClr>
            </a:pPr>
            <a:r>
              <a:rPr lang="en-US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academic </a:t>
            </a:r>
            <a:r>
              <a:rPr lang="en-US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offer</a:t>
            </a:r>
          </a:p>
          <a:p>
            <a:pPr marL="742950" lvl="1" indent="-285750">
              <a:lnSpc>
                <a:spcPts val="2660"/>
              </a:lnSpc>
              <a:buClr>
                <a:srgbClr val="E7461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400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programs, </a:t>
            </a:r>
            <a:r>
              <a:rPr lang="en-US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en-US" sz="16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taught 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English</a:t>
            </a:r>
          </a:p>
          <a:p>
            <a:pPr marL="742950" lvl="1" indent="-285750">
              <a:lnSpc>
                <a:spcPts val="2660"/>
              </a:lnSpc>
              <a:buClr>
                <a:srgbClr val="E74610"/>
              </a:buClr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128</a:t>
            </a:r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collaborative degree </a:t>
            </a:r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programs</a:t>
            </a:r>
          </a:p>
          <a:p>
            <a:pPr lvl="1">
              <a:lnSpc>
                <a:spcPct val="150000"/>
              </a:lnSpc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16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Erasmus Mundus joint Master’s degrees</a:t>
            </a:r>
          </a:p>
          <a:p>
            <a:pPr lvl="1">
              <a:lnSpc>
                <a:spcPct val="150000"/>
              </a:lnSpc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16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1,500</a:t>
            </a:r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exchange </a:t>
            </a:r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agreements</a:t>
            </a:r>
            <a:endParaRPr lang="en-US" sz="2400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119ED85A-E2CC-4D0E-B830-F1F032FC3B2C}"/>
              </a:ext>
            </a:extLst>
          </p:cNvPr>
          <p:cNvSpPr txBox="1">
            <a:spLocks/>
          </p:cNvSpPr>
          <p:nvPr/>
        </p:nvSpPr>
        <p:spPr>
          <a:xfrm>
            <a:off x="261061" y="735843"/>
            <a:ext cx="10184129" cy="6476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UGA facts and figures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7480A63-28ED-4656-9783-ACB12F2D8E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458" y="222184"/>
            <a:ext cx="962906" cy="64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id="{A265E9B9-EEBE-403B-8AE1-0D6FF35DB26D}"/>
              </a:ext>
            </a:extLst>
          </p:cNvPr>
          <p:cNvCxnSpPr>
            <a:cxnSpLocks/>
          </p:cNvCxnSpPr>
          <p:nvPr/>
        </p:nvCxnSpPr>
        <p:spPr>
          <a:xfrm flipV="1">
            <a:off x="382555" y="1386348"/>
            <a:ext cx="8938426" cy="11983"/>
          </a:xfrm>
          <a:prstGeom prst="line">
            <a:avLst/>
          </a:prstGeom>
          <a:ln w="28575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space réservé pour une image 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0" r="21906"/>
          <a:stretch/>
        </p:blipFill>
        <p:spPr/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DD2D449-CEAE-43A4-8DA4-21739645BF46}"/>
              </a:ext>
            </a:extLst>
          </p:cNvPr>
          <p:cNvSpPr txBox="1">
            <a:spLocks/>
          </p:cNvSpPr>
          <p:nvPr/>
        </p:nvSpPr>
        <p:spPr>
          <a:xfrm>
            <a:off x="300920" y="723433"/>
            <a:ext cx="7034277" cy="14794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exceptional environment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915BB3F-BF30-3748-B0AC-CB78FAB71019}"/>
              </a:ext>
            </a:extLst>
          </p:cNvPr>
          <p:cNvSpPr txBox="1"/>
          <p:nvPr/>
        </p:nvSpPr>
        <p:spPr>
          <a:xfrm>
            <a:off x="2315394" y="4082270"/>
            <a:ext cx="608607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Central location</a:t>
            </a:r>
          </a:p>
          <a:p>
            <a:endParaRPr lang="en-US" sz="2000" b="1" dirty="0">
              <a:solidFill>
                <a:srgbClr val="E7461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6713" indent="-366713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3h by train from </a:t>
            </a:r>
            <a:r>
              <a:rPr lang="en-US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Paris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66713" indent="-366713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1h40 by car from </a:t>
            </a:r>
            <a:r>
              <a:rPr lang="en-US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Geneva</a:t>
            </a:r>
          </a:p>
          <a:p>
            <a:pPr marL="366713" indent="-366713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1h by car from </a:t>
            </a:r>
            <a:r>
              <a:rPr lang="en-US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Lyon international airport</a:t>
            </a:r>
          </a:p>
          <a:p>
            <a:pPr marL="366713" indent="-366713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Driving </a:t>
            </a:r>
            <a:r>
              <a:rPr lang="en-US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distance 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Paris, the Mediterranean coast,         and neighboring European countries (Germany, Belgium, Italy, </a:t>
            </a:r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Spain, 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Switzerland)</a:t>
            </a:r>
          </a:p>
          <a:p>
            <a:endParaRPr lang="fr-FR" sz="1600" dirty="0"/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8B567DDA-AAE3-4B49-B18F-60902778DFD6}"/>
              </a:ext>
            </a:extLst>
          </p:cNvPr>
          <p:cNvSpPr txBox="1"/>
          <p:nvPr/>
        </p:nvSpPr>
        <p:spPr>
          <a:xfrm>
            <a:off x="384879" y="1864063"/>
            <a:ext cx="7451960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Nestled in the heart of the Alps</a:t>
            </a:r>
          </a:p>
          <a:p>
            <a:endParaRPr lang="en-US" sz="2000" b="1" dirty="0">
              <a:solidFill>
                <a:srgbClr val="E7461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Amazing landscapes and sights </a:t>
            </a:r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mountains around Grenoble</a:t>
            </a:r>
            <a:endParaRPr lang="en-US" sz="1600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wide 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variety of </a:t>
            </a:r>
            <a:r>
              <a:rPr lang="en-US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outdoor </a:t>
            </a:r>
            <a:r>
              <a:rPr lang="en-US" sz="16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activities: </a:t>
            </a:r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hiking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climbing, skiing, </a:t>
            </a:r>
            <a:endParaRPr lang="en-US" sz="1600" dirty="0" smtClean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trail running, cycling…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Close 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world-famous </a:t>
            </a:r>
            <a:r>
              <a:rPr lang="en-US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 resorts</a:t>
            </a:r>
          </a:p>
          <a:p>
            <a:endParaRPr lang="en-US" sz="16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b="1" dirty="0">
              <a:solidFill>
                <a:srgbClr val="E7461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Espace réservé pour une image  17">
            <a:extLst>
              <a:ext uri="{FF2B5EF4-FFF2-40B4-BE49-F238E27FC236}">
                <a16:creationId xmlns:a16="http://schemas.microsoft.com/office/drawing/2014/main" id="{112A49C8-2A2D-7A4C-B408-800A1CBC40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2555" y="4146202"/>
            <a:ext cx="1832131" cy="27117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7480A63-28ED-4656-9783-ACB12F2D8E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458" y="222184"/>
            <a:ext cx="962906" cy="64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2" t="276" r="59882" b="421"/>
          <a:stretch/>
        </p:blipFill>
        <p:spPr>
          <a:xfrm>
            <a:off x="9168062" y="0"/>
            <a:ext cx="3023937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3CC3EEC-F549-47F8-BC89-E77253771E15}"/>
              </a:ext>
            </a:extLst>
          </p:cNvPr>
          <p:cNvSpPr txBox="1">
            <a:spLocks/>
          </p:cNvSpPr>
          <p:nvPr/>
        </p:nvSpPr>
        <p:spPr>
          <a:xfrm>
            <a:off x="291892" y="297308"/>
            <a:ext cx="9134209" cy="9964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Synergy between research and industry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6EA067-E9B8-48A1-A05E-E21E1CBC523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8132" y="1779703"/>
            <a:ext cx="8511403" cy="4729252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000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International laboratories and instruments</a:t>
            </a:r>
          </a:p>
          <a:p>
            <a:pPr marL="266700" lvl="1" indent="-266700" defTabSz="914400">
              <a:lnSpc>
                <a:spcPct val="100000"/>
              </a:lnSpc>
              <a:spcBef>
                <a:spcPts val="0"/>
              </a:spcBef>
              <a:buClr>
                <a:srgbClr val="2A2E46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ESRF</a:t>
            </a:r>
            <a:r>
              <a:rPr lang="en-US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ILL, EMBL, GHMFL, </a:t>
            </a: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IRAM</a:t>
            </a:r>
          </a:p>
          <a:p>
            <a:pPr marL="0" lvl="1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r>
              <a:rPr lang="en-US" sz="2000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National research organizations</a:t>
            </a:r>
          </a:p>
          <a:p>
            <a:pPr marL="285750" lvl="1" indent="-285750" defTabSz="914400">
              <a:lnSpc>
                <a:spcPct val="100000"/>
              </a:lnSpc>
              <a:spcBef>
                <a:spcPts val="0"/>
              </a:spcBef>
              <a:buClr>
                <a:srgbClr val="2A2E46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CNRS, CEA, Inria, Inserm, INRAE, CRSSA, IRD, CHU Grenoble </a:t>
            </a: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Alpes</a:t>
            </a:r>
          </a:p>
          <a:p>
            <a:pPr marL="0" lvl="1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r>
              <a:rPr lang="en-US" sz="2000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Major companies</a:t>
            </a:r>
          </a:p>
          <a:p>
            <a:pPr marL="285750" lvl="1" indent="-285750" defTabSz="914400">
              <a:lnSpc>
                <a:spcPct val="100000"/>
              </a:lnSpc>
              <a:spcBef>
                <a:spcPts val="0"/>
              </a:spcBef>
              <a:buClr>
                <a:srgbClr val="2A2E46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 Microsystems, HP, Orange, STMicroelectronics, Schneider Electric, Alstom, Xerox, Thales</a:t>
            </a: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marL="0" lvl="1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r>
              <a:rPr lang="en-US" sz="2000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France’s  Initiative of Excellence (IDEX) </a:t>
            </a:r>
            <a:r>
              <a:rPr lang="en-US" sz="2000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accreditation</a:t>
            </a:r>
            <a:endParaRPr lang="en-US" sz="2000" b="1" dirty="0">
              <a:solidFill>
                <a:srgbClr val="E84E0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 defTabSz="914400">
              <a:lnSpc>
                <a:spcPct val="100000"/>
              </a:lnSpc>
              <a:spcBef>
                <a:spcPts val="0"/>
              </a:spcBef>
              <a:buClr>
                <a:srgbClr val="2A2E46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Grenoble laureate in 2016, confirmed in 2021</a:t>
            </a:r>
          </a:p>
          <a:p>
            <a:pPr marL="285750" lvl="1" indent="-285750" defTabSz="914400">
              <a:lnSpc>
                <a:spcPct val="100000"/>
              </a:lnSpc>
              <a:spcBef>
                <a:spcPts val="0"/>
              </a:spcBef>
              <a:buClr>
                <a:srgbClr val="2A2E46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Selected by an international committee</a:t>
            </a:r>
          </a:p>
          <a:p>
            <a:pPr marL="285750" lvl="1" indent="-285750" defTabSz="914400">
              <a:lnSpc>
                <a:spcPct val="100000"/>
              </a:lnSpc>
              <a:spcBef>
                <a:spcPts val="0"/>
              </a:spcBef>
              <a:buClr>
                <a:srgbClr val="2A2E46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awarded to 8 universities in France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117" y="316307"/>
            <a:ext cx="769421" cy="46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9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r="11839"/>
          <a:stretch>
            <a:fillRect/>
          </a:stretch>
        </p:blipFill>
        <p:spPr/>
      </p:pic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279837" y="724522"/>
            <a:ext cx="7082260" cy="64707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 International rankings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dirty="0"/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2C67E8C9-48A5-4177-9546-E9B8593350D8}"/>
              </a:ext>
            </a:extLst>
          </p:cNvPr>
          <p:cNvSpPr txBox="1">
            <a:spLocks/>
          </p:cNvSpPr>
          <p:nvPr/>
        </p:nvSpPr>
        <p:spPr>
          <a:xfrm>
            <a:off x="279837" y="1629123"/>
            <a:ext cx="7812111" cy="514755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lnSpc>
                <a:spcPct val="100000"/>
              </a:lnSpc>
              <a:spcBef>
                <a:spcPts val="0"/>
              </a:spcBef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 150 </a:t>
            </a:r>
            <a:r>
              <a:rPr lang="en-US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Shanghai Ranking </a:t>
            </a:r>
            <a:endParaRPr lang="en-US" b="1" dirty="0">
              <a:solidFill>
                <a:srgbClr val="E84E0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en-US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 World Universities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E84E0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 50 worldwide in 6 subjects: 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Remote sensing, Earth Sciences, Metallurgical Engineering, Physics, Clinical Medicine, Mining and mineral engineering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spc="-50" dirty="0" smtClean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457200">
              <a:lnSpc>
                <a:spcPct val="100000"/>
              </a:lnSpc>
              <a:spcBef>
                <a:spcPts val="0"/>
              </a:spcBef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33</a:t>
            </a:r>
            <a:r>
              <a:rPr lang="en-US" b="1" baseline="30000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rd</a:t>
            </a:r>
            <a:r>
              <a:rPr lang="en-US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most innovative university </a:t>
            </a:r>
            <a:endParaRPr lang="en-US" b="1" dirty="0">
              <a:solidFill>
                <a:srgbClr val="E84E0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E7461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en-US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Europe </a:t>
            </a: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en-US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Thomson Reuters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</a:pPr>
            <a:endParaRPr lang="en-US" sz="1800" dirty="0" smtClean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Top 200 QS World Ranking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84E0F"/>
              </a:buClr>
            </a:pP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Top 100 universities in: Earth &amp; Marine Sciences, Geology and     Geophysics and Top 150 in </a:t>
            </a: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Linguistics, Materials Sciences and Physics &amp; Astronomy</a:t>
            </a:r>
            <a:endParaRPr lang="en-US" sz="1800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117" y="316307"/>
            <a:ext cx="769421" cy="46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r="5262"/>
          <a:stretch>
            <a:fillRect/>
          </a:stretch>
        </p:blipFill>
        <p:spPr/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23" y="4502379"/>
            <a:ext cx="859103" cy="70091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0" y="6058091"/>
            <a:ext cx="9203635" cy="80021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" b="1" dirty="0" smtClean="0">
              <a:solidFill>
                <a:srgbClr val="202C41"/>
              </a:solidFill>
            </a:endParaRPr>
          </a:p>
          <a:p>
            <a:pPr algn="ctr"/>
            <a:endParaRPr lang="fr-FR" sz="600" b="1" dirty="0" smtClean="0">
              <a:solidFill>
                <a:srgbClr val="202C41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2A2E46"/>
                </a:solidFill>
              </a:rPr>
              <a:t>Academic offer</a:t>
            </a:r>
          </a:p>
          <a:p>
            <a:pPr algn="ctr"/>
            <a:endParaRPr lang="fr-FR" sz="600" b="1" dirty="0" smtClean="0">
              <a:solidFill>
                <a:srgbClr val="202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8753" y="1939777"/>
            <a:ext cx="4871407" cy="47859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2A2E4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Undergraduate and postgraduate programs in a</a:t>
            </a:r>
            <a:r>
              <a:rPr lang="en-US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wide range of </a:t>
            </a:r>
            <a:r>
              <a:rPr lang="en-US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disciplines</a:t>
            </a:r>
          </a:p>
          <a:p>
            <a:pPr marL="342900" indent="-342900">
              <a:spcAft>
                <a:spcPts val="600"/>
              </a:spcAft>
              <a:buClr>
                <a:srgbClr val="2A2E46"/>
              </a:buClr>
              <a:buFont typeface="Wingdings" panose="05000000000000000000" pitchFamily="2" charset="2"/>
              <a:buChar char="§"/>
            </a:pPr>
            <a:endParaRPr lang="en-US" sz="1000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2A2E4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of our programs include the possibility of international mobility with one of our 1,000 institutional partners</a:t>
            </a:r>
            <a:r>
              <a:rPr lang="en-US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Clr>
                <a:srgbClr val="2A2E46"/>
              </a:buClr>
              <a:buFont typeface="Wingdings" panose="05000000000000000000" pitchFamily="2" charset="2"/>
              <a:buChar char="§"/>
            </a:pPr>
            <a:endParaRPr lang="en-US" sz="1000" dirty="0" smtClean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2A2E46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 programs: thematic or interdisciplinary summer schools, </a:t>
            </a:r>
            <a:r>
              <a:rPr lang="en-US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tailored-made programs with </a:t>
            </a:r>
            <a:r>
              <a:rPr lang="en-US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</a:t>
            </a:r>
            <a:r>
              <a:rPr lang="en-US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partner universities</a:t>
            </a:r>
            <a:endParaRPr lang="en-US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E74610"/>
              </a:buClr>
            </a:pPr>
            <a:endParaRPr lang="en-US" sz="1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E84E0F"/>
              </a:buClr>
              <a:buFont typeface="Wingdings 3" panose="05040102010807070707" pitchFamily="18" charset="2"/>
              <a:buChar char=""/>
            </a:pPr>
            <a:r>
              <a:rPr lang="en-US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Discover UGA Program catalog</a:t>
            </a:r>
            <a:endParaRPr lang="en-US" b="1" dirty="0" smtClean="0">
              <a:solidFill>
                <a:srgbClr val="E84E0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E84E0F"/>
              </a:buClr>
              <a:buFont typeface="Wingdings 3" panose="05040102010807070707" pitchFamily="18" charset="2"/>
              <a:buChar char=""/>
            </a:pPr>
            <a:r>
              <a:rPr lang="en-US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Find a program in English</a:t>
            </a:r>
            <a:endParaRPr lang="en-US" b="1" dirty="0">
              <a:solidFill>
                <a:srgbClr val="E84E0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052397"/>
              </p:ext>
            </p:extLst>
          </p:nvPr>
        </p:nvGraphicFramePr>
        <p:xfrm>
          <a:off x="4284832" y="1946784"/>
          <a:ext cx="7305853" cy="446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4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comprehensive</a:t>
            </a:r>
            <a:r>
              <a:rPr lang="en-US" sz="24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academic offer</a:t>
            </a: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3660611-ADD5-41EC-BB5F-5DAB73EE5E10}"/>
              </a:ext>
            </a:extLst>
          </p:cNvPr>
          <p:cNvSpPr/>
          <p:nvPr/>
        </p:nvSpPr>
        <p:spPr>
          <a:xfrm>
            <a:off x="10977913" y="138632"/>
            <a:ext cx="1009940" cy="1009940"/>
          </a:xfrm>
          <a:prstGeom prst="ellipse">
            <a:avLst/>
          </a:prstGeom>
          <a:solidFill>
            <a:srgbClr val="E84E0F"/>
          </a:solidFill>
          <a:ln>
            <a:solidFill>
              <a:srgbClr val="E7461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388" y="345864"/>
            <a:ext cx="451167" cy="65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onnalisé 1">
      <a:dk1>
        <a:srgbClr val="2A2E46"/>
      </a:dk1>
      <a:lt1>
        <a:sysClr val="window" lastClr="FFFFFF"/>
      </a:lt1>
      <a:dk2>
        <a:srgbClr val="2A2E46"/>
      </a:dk2>
      <a:lt2>
        <a:srgbClr val="FFFFFF"/>
      </a:lt2>
      <a:accent1>
        <a:srgbClr val="2A2E46"/>
      </a:accent1>
      <a:accent2>
        <a:srgbClr val="E84E0F"/>
      </a:accent2>
      <a:accent3>
        <a:srgbClr val="00A2B3"/>
      </a:accent3>
      <a:accent4>
        <a:srgbClr val="89D4E6"/>
      </a:accent4>
      <a:accent5>
        <a:srgbClr val="FFFFFF"/>
      </a:accent5>
      <a:accent6>
        <a:srgbClr val="D3C6B0"/>
      </a:accent6>
      <a:hlink>
        <a:srgbClr val="E84E0F"/>
      </a:hlink>
      <a:folHlink>
        <a:srgbClr val="E39E77"/>
      </a:folHlink>
    </a:clrScheme>
    <a:fontScheme name="Personnalisé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25105</TotalTime>
  <Words>2140</Words>
  <Application>Microsoft Office PowerPoint</Application>
  <PresentationFormat>Grand écran</PresentationFormat>
  <Paragraphs>389</Paragraphs>
  <Slides>21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Montserrat</vt:lpstr>
      <vt:lpstr>Verdana</vt:lpstr>
      <vt:lpstr>Wingdings</vt:lpstr>
      <vt:lpstr>Wingdings 3</vt:lpstr>
      <vt:lpstr>Office Theme</vt:lpstr>
      <vt:lpstr>Présentation PowerPoint</vt:lpstr>
      <vt:lpstr>Présentation PowerPoint</vt:lpstr>
      <vt:lpstr>Université Grenoble Alpes, in the heart of the Alps</vt:lpstr>
      <vt:lpstr>Présentation PowerPoint</vt:lpstr>
      <vt:lpstr>Présentation PowerPoint</vt:lpstr>
      <vt:lpstr>Présentation PowerPoint</vt:lpstr>
      <vt:lpstr>2021 International rankings </vt:lpstr>
      <vt:lpstr>Présentation PowerPoint</vt:lpstr>
      <vt:lpstr>A comprehensive academic offer </vt:lpstr>
      <vt:lpstr>Présentation PowerPoint</vt:lpstr>
      <vt:lpstr>Study in France</vt:lpstr>
      <vt:lpstr>Study in France</vt:lpstr>
      <vt:lpstr>UGA ‘‘Graduate Schools’’ </vt:lpstr>
      <vt:lpstr>Resources for international students</vt:lpstr>
      <vt:lpstr>Présentation PowerPoint</vt:lpstr>
      <vt:lpstr>Services for international students</vt:lpstr>
      <vt:lpstr>Présentation PowerPoint</vt:lpstr>
      <vt:lpstr>Grenoble: one of the best student cities in France</vt:lpstr>
      <vt:lpstr>All-encompassing campus</vt:lpstr>
      <vt:lpstr>IntEGre: international student association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Pangara</dc:creator>
  <cp:lastModifiedBy>BUSE SENA SEPIK</cp:lastModifiedBy>
  <cp:revision>2264</cp:revision>
  <dcterms:created xsi:type="dcterms:W3CDTF">2017-02-21T04:29:22Z</dcterms:created>
  <dcterms:modified xsi:type="dcterms:W3CDTF">2022-07-04T08:46:24Z</dcterms:modified>
</cp:coreProperties>
</file>