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1473" r:id="rId2"/>
    <p:sldId id="1467" r:id="rId3"/>
    <p:sldId id="1416" r:id="rId4"/>
    <p:sldId id="1462" r:id="rId5"/>
    <p:sldId id="1518" r:id="rId6"/>
    <p:sldId id="1476" r:id="rId7"/>
    <p:sldId id="1496" r:id="rId8"/>
    <p:sldId id="1483" r:id="rId9"/>
    <p:sldId id="520" r:id="rId10"/>
    <p:sldId id="1517" r:id="rId11"/>
    <p:sldId id="1358" r:id="rId12"/>
    <p:sldId id="1359" r:id="rId13"/>
    <p:sldId id="1340" r:id="rId14"/>
    <p:sldId id="1494" r:id="rId15"/>
    <p:sldId id="1424" r:id="rId16"/>
    <p:sldId id="1425" r:id="rId17"/>
    <p:sldId id="1482" r:id="rId18"/>
    <p:sldId id="1344" r:id="rId19"/>
    <p:sldId id="498" r:id="rId20"/>
    <p:sldId id="1487" r:id="rId21"/>
    <p:sldId id="149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8" userDrawn="1">
          <p15:clr>
            <a:srgbClr val="A4A3A4"/>
          </p15:clr>
        </p15:guide>
        <p15:guide id="2" pos="1255" userDrawn="1">
          <p15:clr>
            <a:srgbClr val="A4A3A4"/>
          </p15:clr>
        </p15:guide>
        <p15:guide id="3" orient="horz" pos="640" userDrawn="1">
          <p15:clr>
            <a:srgbClr val="A4A3A4"/>
          </p15:clr>
        </p15:guide>
        <p15:guide id="4" pos="2933" userDrawn="1">
          <p15:clr>
            <a:srgbClr val="A4A3A4"/>
          </p15:clr>
        </p15:guide>
        <p15:guide id="5" pos="234" userDrawn="1">
          <p15:clr>
            <a:srgbClr val="A4A3A4"/>
          </p15:clr>
        </p15:guide>
        <p15:guide id="6" pos="701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HILDE DEBRIEUX" initials="MD" lastIdx="27" clrIdx="0">
    <p:extLst>
      <p:ext uri="{19B8F6BF-5375-455C-9EA6-DF929625EA0E}">
        <p15:presenceInfo xmlns:p15="http://schemas.microsoft.com/office/powerpoint/2012/main" userId="S-1-5-21-2901163039-3281240111-3707936290-2711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  <a:srgbClr val="644380"/>
    <a:srgbClr val="0C9DBE"/>
    <a:srgbClr val="2A2E46"/>
    <a:srgbClr val="E84E0F"/>
    <a:srgbClr val="0070C0"/>
    <a:srgbClr val="BBE2B4"/>
    <a:srgbClr val="E8E5AE"/>
    <a:srgbClr val="FA9CC7"/>
    <a:srgbClr val="F29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inimized">
    <p:restoredLeft sz="17975" autoAdjust="0"/>
    <p:restoredTop sz="27555" autoAdjust="0"/>
  </p:normalViewPr>
  <p:slideViewPr>
    <p:cSldViewPr snapToGrid="0">
      <p:cViewPr varScale="1">
        <p:scale>
          <a:sx n="20" d="100"/>
          <a:sy n="20" d="100"/>
        </p:scale>
        <p:origin x="2538" y="24"/>
      </p:cViewPr>
      <p:guideLst>
        <p:guide orient="horz" pos="4088"/>
        <p:guide pos="1255"/>
        <p:guide orient="horz" pos="640"/>
        <p:guide pos="2933"/>
        <p:guide pos="234"/>
        <p:guide pos="701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amilet:Library:Containers:com.apple.mail:Data:Library:Mail%20Downloads:F2FCD624-1A43-442E-956C-07963D6B7669:2013-2014%20distribution%20universitair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779052083309091"/>
          <c:y val="0.23808953140085401"/>
          <c:w val="0.57665627819229326"/>
          <c:h val="0.5491532396705914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2091CD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0-1799-4F1D-A507-1CA30FD7BE84}"/>
              </c:ext>
            </c:extLst>
          </c:dPt>
          <c:dPt>
            <c:idx val="1"/>
            <c:bubble3D val="0"/>
            <c:spPr>
              <a:solidFill>
                <a:srgbClr val="EF7029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1799-4F1D-A507-1CA30FD7BE84}"/>
              </c:ext>
            </c:extLst>
          </c:dPt>
          <c:dPt>
            <c:idx val="2"/>
            <c:bubble3D val="0"/>
            <c:spPr>
              <a:solidFill>
                <a:srgbClr val="89D4E6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1799-4F1D-A507-1CA30FD7BE84}"/>
              </c:ext>
            </c:extLst>
          </c:dPt>
          <c:dPt>
            <c:idx val="3"/>
            <c:bubble3D val="0"/>
            <c:spPr>
              <a:solidFill>
                <a:srgbClr val="202C4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1799-4F1D-A507-1CA30FD7BE84}"/>
              </c:ext>
            </c:extLst>
          </c:dPt>
          <c:dPt>
            <c:idx val="4"/>
            <c:bubble3D val="0"/>
            <c:spPr>
              <a:solidFill>
                <a:srgbClr val="E7461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1799-4F1D-A507-1CA30FD7BE84}"/>
              </c:ext>
            </c:extLst>
          </c:dPt>
          <c:dLbls>
            <c:dLbl>
              <c:idx val="0"/>
              <c:layout>
                <c:manualLayout>
                  <c:x val="-5.8780542121501821E-2"/>
                  <c:y val="-7.5432691768061597E-2"/>
                </c:manualLayout>
              </c:layout>
              <c:tx>
                <c:rich>
                  <a:bodyPr/>
                  <a:lstStyle/>
                  <a:p>
                    <a:r>
                      <a:rPr lang="en-US" b="1" baseline="0" dirty="0" smtClean="0">
                        <a:solidFill>
                          <a:srgbClr val="2A2E46"/>
                        </a:solidFill>
                      </a:rPr>
                      <a:t>Ingénierie</a:t>
                    </a:r>
                    <a:r>
                      <a:rPr lang="en-US" baseline="0" dirty="0">
                        <a:solidFill>
                          <a:srgbClr val="2A2E46"/>
                        </a:solidFill>
                      </a:rPr>
                      <a:t>
</a:t>
                    </a:r>
                    <a:fld id="{B0DEE5FD-58E0-45E0-878B-485B4CA59C8B}" type="PERCENTAGE">
                      <a:rPr lang="en-US" baseline="0" dirty="0">
                        <a:solidFill>
                          <a:srgbClr val="2A2E46"/>
                        </a:solidFill>
                      </a:rPr>
                      <a:pPr/>
                      <a:t>[POURCENTAGE]</a:t>
                    </a:fld>
                    <a:endParaRPr lang="en-US" baseline="0" dirty="0">
                      <a:solidFill>
                        <a:srgbClr val="2A2E46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799-4F1D-A507-1CA30FD7BE84}"/>
                </c:ext>
              </c:extLst>
            </c:dLbl>
            <c:dLbl>
              <c:idx val="1"/>
              <c:layout>
                <c:manualLayout>
                  <c:x val="4.2997717035916275E-2"/>
                  <c:y val="-0.10537746804998736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lang="fr-FR" sz="12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76CA9F7-032D-4496-8059-95D471620432}" type="CATEGORYNAME">
                      <a:rPr lang="en-US" b="1">
                        <a:solidFill>
                          <a:srgbClr val="2A2E46"/>
                        </a:solidFill>
                      </a:rPr>
                      <a:pPr>
                        <a:defRPr lang="fr-FR" sz="1200">
                          <a:solidFill>
                            <a:schemeClr val="bg1"/>
                          </a:solidFill>
                        </a:defRPr>
                      </a:pPr>
                      <a:t>[NOM DE CATÉGORIE]</a:t>
                    </a:fld>
                    <a:r>
                      <a:rPr lang="en-US" baseline="0" dirty="0">
                        <a:solidFill>
                          <a:srgbClr val="2A2E46"/>
                        </a:solidFill>
                      </a:rPr>
                      <a:t>
</a:t>
                    </a:r>
                    <a:fld id="{B4C2F348-53C9-412D-9719-F8003438F435}" type="PERCENTAGE">
                      <a:rPr lang="en-US" baseline="0">
                        <a:solidFill>
                          <a:srgbClr val="2A2E46"/>
                        </a:solidFill>
                      </a:rPr>
                      <a:pPr>
                        <a:defRPr lang="fr-FR" sz="1200">
                          <a:solidFill>
                            <a:schemeClr val="bg1"/>
                          </a:solidFill>
                        </a:defRPr>
                      </a:pPr>
                      <a:t>[POURCENTAGE]</a:t>
                    </a:fld>
                    <a:endParaRPr lang="en-US" baseline="0" dirty="0">
                      <a:solidFill>
                        <a:srgbClr val="2A2E46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fr-FR"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799-4F1D-A507-1CA30FD7BE84}"/>
                </c:ext>
              </c:extLst>
            </c:dLbl>
            <c:dLbl>
              <c:idx val="2"/>
              <c:layout>
                <c:manualLayout>
                  <c:x val="-3.1289980786637785E-2"/>
                  <c:y val="4.7729335765913178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lang="fr-FR" sz="12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fr-FR" b="1" dirty="0" smtClean="0">
                        <a:solidFill>
                          <a:srgbClr val="2A2E46"/>
                        </a:solidFill>
                      </a:rPr>
                      <a:t>Sciences de la santé</a:t>
                    </a:r>
                    <a:r>
                      <a:rPr lang="fr-FR" baseline="0" dirty="0">
                        <a:solidFill>
                          <a:srgbClr val="2A2E46"/>
                        </a:solidFill>
                      </a:rPr>
                      <a:t>
</a:t>
                    </a:r>
                    <a:fld id="{7EC88008-1AD5-4131-9F28-77A8152D2D65}" type="PERCENTAGE">
                      <a:rPr lang="fr-FR" baseline="0">
                        <a:solidFill>
                          <a:srgbClr val="2A2E46"/>
                        </a:solidFill>
                      </a:rPr>
                      <a:pPr>
                        <a:defRPr lang="fr-FR" sz="1200">
                          <a:solidFill>
                            <a:schemeClr val="bg1"/>
                          </a:solidFill>
                        </a:defRPr>
                      </a:pPr>
                      <a:t>[POURCENTAGE]</a:t>
                    </a:fld>
                    <a:endParaRPr lang="fr-FR" baseline="0" dirty="0">
                      <a:solidFill>
                        <a:srgbClr val="2A2E46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fr-FR"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21040732683781"/>
                      <c:h val="0.1718619610351204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799-4F1D-A507-1CA30FD7BE84}"/>
                </c:ext>
              </c:extLst>
            </c:dLbl>
            <c:dLbl>
              <c:idx val="3"/>
              <c:layout>
                <c:manualLayout>
                  <c:x val="9.6244476859854697E-2"/>
                  <c:y val="0.2224140028189075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lang="fr-FR" sz="12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baseline="0" dirty="0" smtClean="0">
                        <a:solidFill>
                          <a:srgbClr val="2A2E46"/>
                        </a:solidFill>
                      </a:rPr>
                      <a:t>Sciences sociales</a:t>
                    </a:r>
                    <a:r>
                      <a:rPr lang="en-US" baseline="0" dirty="0">
                        <a:solidFill>
                          <a:srgbClr val="2A2E46"/>
                        </a:solidFill>
                      </a:rPr>
                      <a:t>
</a:t>
                    </a:r>
                    <a:fld id="{CC9ABE04-BF9D-4A97-B3D6-EE3333096736}" type="PERCENTAGE">
                      <a:rPr lang="en-US" baseline="0">
                        <a:solidFill>
                          <a:srgbClr val="2A2E46"/>
                        </a:solidFill>
                      </a:rPr>
                      <a:pPr>
                        <a:defRPr lang="fr-FR" sz="1200">
                          <a:solidFill>
                            <a:schemeClr val="bg1"/>
                          </a:solidFill>
                        </a:defRPr>
                      </a:pPr>
                      <a:t>[POURCENTAGE]</a:t>
                    </a:fld>
                    <a:endParaRPr lang="en-US" baseline="0" dirty="0">
                      <a:solidFill>
                        <a:srgbClr val="2A2E46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fr-FR"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799-4F1D-A507-1CA30FD7BE84}"/>
                </c:ext>
              </c:extLst>
            </c:dLbl>
            <c:dLbl>
              <c:idx val="4"/>
              <c:layout>
                <c:manualLayout>
                  <c:x val="5.9602554280793772E-2"/>
                  <c:y val="-2.350460857986204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lang="fr-FR" sz="1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 baseline="0" dirty="0" err="1" smtClean="0">
                        <a:solidFill>
                          <a:srgbClr val="2A2E46"/>
                        </a:solidFill>
                      </a:rPr>
                      <a:t>Langage</a:t>
                    </a:r>
                    <a:r>
                      <a:rPr lang="en-US" sz="1200" b="1" baseline="0" dirty="0">
                        <a:solidFill>
                          <a:srgbClr val="2A2E46"/>
                        </a:solidFill>
                      </a:rPr>
                      <a:t>, </a:t>
                    </a:r>
                    <a:r>
                      <a:rPr lang="en-US" sz="1200" b="1" baseline="0" dirty="0" err="1" smtClean="0">
                        <a:solidFill>
                          <a:srgbClr val="2A2E46"/>
                        </a:solidFill>
                      </a:rPr>
                      <a:t>littérature</a:t>
                    </a:r>
                    <a:r>
                      <a:rPr lang="en-US" sz="1200" b="1" baseline="0" dirty="0" smtClean="0">
                        <a:solidFill>
                          <a:srgbClr val="2A2E46"/>
                        </a:solidFill>
                      </a:rPr>
                      <a:t> </a:t>
                    </a:r>
                    <a:r>
                      <a:rPr lang="en-US" sz="1200" b="1" baseline="0" dirty="0">
                        <a:solidFill>
                          <a:srgbClr val="2A2E46"/>
                        </a:solidFill>
                      </a:rPr>
                      <a:t>&amp; communication</a:t>
                    </a:r>
                    <a:r>
                      <a:rPr lang="en-US" sz="1200" baseline="0" dirty="0">
                        <a:solidFill>
                          <a:srgbClr val="2A2E46"/>
                        </a:solidFill>
                      </a:rPr>
                      <a:t>
</a:t>
                    </a:r>
                    <a:fld id="{6E0CA468-999B-42E7-B474-7D737C4B05F9}" type="PERCENTAGE">
                      <a:rPr lang="en-US" sz="1200" baseline="0">
                        <a:solidFill>
                          <a:srgbClr val="2A2E46"/>
                        </a:solidFill>
                      </a:rPr>
                      <a:pPr>
                        <a:defRPr lang="fr-FR" sz="1400"/>
                      </a:pPr>
                      <a:t>[POURCENTAGE]</a:t>
                    </a:fld>
                    <a:endParaRPr lang="en-US" sz="1200" baseline="0" dirty="0">
                      <a:solidFill>
                        <a:srgbClr val="2A2E46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fr-FR"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949658992591281"/>
                      <c:h val="0.2093958544696039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799-4F1D-A507-1CA30FD7BE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fr-FR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Feuil1!$A$5:$A$9</c:f>
              <c:strCache>
                <c:ptCount val="5"/>
                <c:pt idx="0">
                  <c:v>Engineering</c:v>
                </c:pt>
                <c:pt idx="1">
                  <c:v>Sciences &amp; Technologies</c:v>
                </c:pt>
                <c:pt idx="2">
                  <c:v>Health Sciences</c:v>
                </c:pt>
                <c:pt idx="3">
                  <c:v>Social Sciences</c:v>
                </c:pt>
                <c:pt idx="4">
                  <c:v>Languages/ Literature/communication</c:v>
                </c:pt>
              </c:strCache>
            </c:strRef>
          </c:cat>
          <c:val>
            <c:numRef>
              <c:f>Feuil1!$B$5:$B$9</c:f>
              <c:numCache>
                <c:formatCode>General</c:formatCode>
                <c:ptCount val="5"/>
                <c:pt idx="0">
                  <c:v>5600</c:v>
                </c:pt>
                <c:pt idx="1">
                  <c:v>12594</c:v>
                </c:pt>
                <c:pt idx="2">
                  <c:v>5424</c:v>
                </c:pt>
                <c:pt idx="3">
                  <c:v>16000</c:v>
                </c:pt>
                <c:pt idx="4">
                  <c:v>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99-4F1D-A507-1CA30FD7BE8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3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76BEB-EE60-4DBC-89D2-754B757CD6E7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CE229-B20A-4164-A8E2-E3E53416447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6D8DA-7125-4CA3-828C-7DD38985E502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AB5DC-3C00-4937-9CE4-4DA4D5B615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81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v-grenoble-alpes.fr/universite/ambition-et-strategie/la-graduate-school/la-graduate-school-gs-uga-900243.kjsp?RH=1594806150940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univ-grenoble-alpes.fr/recherche/projets-structurants/la-graduate-school-chimie-biologie-sante/la-graduate-school-chimie-biologie-sante--709330.kjsp?RH=1594806150940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gre-grenoble.org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416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spcBef>
                <a:spcPts val="7200"/>
              </a:spcBef>
              <a:buClr>
                <a:srgbClr val="64382D"/>
              </a:buClr>
              <a:buSzPct val="100000"/>
              <a:tabLst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1900" dirty="0">
              <a:solidFill>
                <a:srgbClr val="C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76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spcBef>
                <a:spcPts val="7200"/>
              </a:spcBef>
              <a:buClr>
                <a:srgbClr val="64382D"/>
              </a:buClr>
              <a:buSzPct val="100000"/>
              <a:tabLst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1900" dirty="0">
              <a:solidFill>
                <a:srgbClr val="C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721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hlinkClick r:id="rId3"/>
              </a:rPr>
              <a:t>https://www.univ-grenoble-alpes.fr/universite/ambition-et-strategie/la-graduate-school/la-graduate-school-gs-uga-900243.kjsp?RH=1594806150940</a:t>
            </a:r>
            <a:endParaRPr lang="fr-FR" dirty="0"/>
          </a:p>
          <a:p>
            <a:r>
              <a:rPr lang="fr-FR" dirty="0"/>
              <a:t>https://www.univ-grenoble-alpes.fr/about/ambition-and-strategy/graduate-school/graduate-school-gs-uga-900388.kjsp?RH=1579599905156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hlinkClick r:id="rId4"/>
              </a:rPr>
              <a:t>https://www.univ-grenoble-alpes.fr/recherche/projets-structurants/la-graduate-school-chimie-biologie-sante/la-graduate-school-chimie-biologie-sante--</a:t>
            </a:r>
            <a:r>
              <a:rPr lang="fr-FR" dirty="0" smtClean="0">
                <a:hlinkClick r:id="rId4"/>
              </a:rPr>
              <a:t>709330.kjsp?RH=1594806150940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60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736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Aménagement d’études</a:t>
            </a:r>
            <a:r>
              <a:rPr lang="fr-FR" baseline="0" dirty="0"/>
              <a:t> : https://www.univ-grenoble-alpes.fr/formation/modalites-de-formation/amenagement-d-etudes-pour-les-etudiants-a-besoins-specifiques/ </a:t>
            </a:r>
            <a:endParaRPr lang="fr-FR" dirty="0"/>
          </a:p>
          <a:p>
            <a:endParaRPr lang="fr-FR" dirty="0"/>
          </a:p>
          <a:p>
            <a:r>
              <a:rPr lang="fr-FR" dirty="0"/>
              <a:t>Migrants/</a:t>
            </a:r>
            <a:r>
              <a:rPr lang="fr-FR" dirty="0" err="1"/>
              <a:t>refugees</a:t>
            </a:r>
            <a:r>
              <a:rPr lang="fr-FR" baseline="0" dirty="0"/>
              <a:t> : https://campus.univ-grenoble-alpes.fr/fr/menu-principal/droits-et-soutien/migrants-refugies-ou-demandeurs-d-asile/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424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Office locations and contact info </a:t>
            </a:r>
            <a:r>
              <a:rPr lang="fr-FR" b="1" baseline="0" dirty="0"/>
              <a:t>for Grenoble, Savoie, and Valence (English version): </a:t>
            </a:r>
          </a:p>
          <a:p>
            <a:r>
              <a:rPr lang="fr-FR" dirty="0"/>
              <a:t>https://international.univ-grenoble-alpes.fr/en/offices/offices/ </a:t>
            </a:r>
          </a:p>
          <a:p>
            <a:endParaRPr lang="fr-FR" dirty="0"/>
          </a:p>
          <a:p>
            <a:r>
              <a:rPr lang="fr-FR" b="1" dirty="0"/>
              <a:t>On-campus</a:t>
            </a:r>
            <a:r>
              <a:rPr lang="fr-FR" b="1" baseline="0" dirty="0"/>
              <a:t> immigration/</a:t>
            </a:r>
            <a:r>
              <a:rPr lang="fr-FR" b="1" baseline="0" dirty="0" err="1"/>
              <a:t>préfeture</a:t>
            </a:r>
            <a:r>
              <a:rPr lang="fr-FR" b="1" baseline="0" dirty="0"/>
              <a:t> (St. Martin d’Hères campus </a:t>
            </a:r>
            <a:r>
              <a:rPr lang="fr-FR" b="1" baseline="0" dirty="0" err="1"/>
              <a:t>only</a:t>
            </a:r>
            <a:r>
              <a:rPr lang="fr-FR" b="1" baseline="0" dirty="0"/>
              <a:t>): </a:t>
            </a:r>
          </a:p>
          <a:p>
            <a:r>
              <a:rPr lang="en-US" dirty="0" err="1"/>
              <a:t>Espace</a:t>
            </a:r>
            <a:r>
              <a:rPr lang="en-US" dirty="0"/>
              <a:t> </a:t>
            </a:r>
            <a:r>
              <a:rPr lang="en-US" dirty="0" err="1"/>
              <a:t>Accueil</a:t>
            </a:r>
            <a:r>
              <a:rPr lang="en-US" dirty="0"/>
              <a:t> Information  - Domaine Universitaire</a:t>
            </a:r>
          </a:p>
          <a:p>
            <a:r>
              <a:rPr lang="en-US" dirty="0"/>
              <a:t>1025 avenue Centrale - 38402 Saint Martin </a:t>
            </a:r>
            <a:r>
              <a:rPr lang="en-US" dirty="0" err="1"/>
              <a:t>d'Hères</a:t>
            </a:r>
            <a:endParaRPr lang="en-US" dirty="0"/>
          </a:p>
          <a:p>
            <a:endParaRPr lang="en-US" dirty="0"/>
          </a:p>
          <a:p>
            <a:r>
              <a:rPr lang="en-US" dirty="0"/>
              <a:t>Tram B and/or C:</a:t>
            </a:r>
          </a:p>
          <a:p>
            <a:r>
              <a:rPr lang="en-US" dirty="0"/>
              <a:t>Station "</a:t>
            </a:r>
            <a:r>
              <a:rPr lang="en-US" dirty="0" err="1"/>
              <a:t>Bibliothèques</a:t>
            </a:r>
            <a:r>
              <a:rPr lang="en-US" dirty="0"/>
              <a:t> universitaires"</a:t>
            </a:r>
          </a:p>
          <a:p>
            <a:endParaRPr lang="en-US" dirty="0"/>
          </a:p>
          <a:p>
            <a:r>
              <a:rPr lang="en-US" dirty="0"/>
              <a:t>Opening hours : from Monday to Friday from 9 a.m. to 5 p.m. from September to December</a:t>
            </a:r>
          </a:p>
          <a:p>
            <a:r>
              <a:rPr lang="en-US" dirty="0"/>
              <a:t>Contact : isso@grenoble-univ.fr</a:t>
            </a:r>
          </a:p>
          <a:p>
            <a:r>
              <a:rPr lang="en-US" dirty="0" err="1"/>
              <a:t>Tél</a:t>
            </a:r>
            <a:r>
              <a:rPr lang="en-US" dirty="0"/>
              <a:t>. 04 56 52 97 89</a:t>
            </a:r>
          </a:p>
          <a:p>
            <a:endParaRPr lang="en-US" dirty="0"/>
          </a:p>
          <a:p>
            <a:r>
              <a:rPr lang="fr-FR" b="1" dirty="0"/>
              <a:t>CUEF</a:t>
            </a:r>
            <a:r>
              <a:rPr lang="fr-FR" b="1" baseline="0" dirty="0"/>
              <a:t> </a:t>
            </a:r>
            <a:r>
              <a:rPr lang="fr-FR" b="1" baseline="0" dirty="0" err="1"/>
              <a:t>website</a:t>
            </a:r>
            <a:r>
              <a:rPr lang="fr-FR" b="1" baseline="0" dirty="0"/>
              <a:t>:</a:t>
            </a:r>
          </a:p>
          <a:p>
            <a:r>
              <a:rPr lang="fr-FR" baseline="0" dirty="0"/>
              <a:t>https://</a:t>
            </a:r>
            <a:r>
              <a:rPr lang="fr-FR" baseline="0" dirty="0" smtClean="0"/>
              <a:t>cuef.univ-grenoble-alpes.fr/fr/ </a:t>
            </a:r>
            <a:endParaRPr lang="fr-FR" baseline="0" dirty="0"/>
          </a:p>
          <a:p>
            <a:endParaRPr lang="fr-FR" baseline="0" dirty="0"/>
          </a:p>
          <a:p>
            <a:r>
              <a:rPr lang="fr-FR" b="1" baseline="0" dirty="0" err="1"/>
              <a:t>Integre</a:t>
            </a:r>
            <a:r>
              <a:rPr lang="fr-FR" b="1" baseline="0" dirty="0"/>
              <a:t> </a:t>
            </a:r>
            <a:r>
              <a:rPr lang="fr-FR" b="1" baseline="0" dirty="0" err="1"/>
              <a:t>website</a:t>
            </a:r>
            <a:r>
              <a:rPr lang="fr-FR" b="1" baseline="0" dirty="0"/>
              <a:t>:</a:t>
            </a:r>
            <a:endParaRPr lang="fr-FR" b="1" dirty="0"/>
          </a:p>
          <a:p>
            <a:r>
              <a:rPr lang="fr-FR" dirty="0"/>
              <a:t>https://www.integre-grenoble.org</a:t>
            </a:r>
            <a:r>
              <a:rPr lang="fr-FR" dirty="0" smtClean="0"/>
              <a:t>/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194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Video</a:t>
            </a:r>
            <a:r>
              <a:rPr lang="fr-FR" dirty="0"/>
              <a:t> url: https://</a:t>
            </a:r>
            <a:r>
              <a:rPr lang="fr-FR" dirty="0" smtClean="0"/>
              <a:t>www.youtube.com/watch?v=yUqPuarfOeo</a:t>
            </a:r>
            <a:endParaRPr lang="fr-FR" dirty="0"/>
          </a:p>
          <a:p>
            <a:r>
              <a:rPr lang="fr-FR" dirty="0"/>
              <a:t>Control + click to open </a:t>
            </a:r>
            <a:r>
              <a:rPr lang="fr-FR" dirty="0" err="1"/>
              <a:t>link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465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Sport infrastructures: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olympic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swimming pool, climbing walls, sport halls and grounds…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780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hlinkClick r:id="rId3"/>
              </a:rPr>
              <a:t>https://www.integre-grenoble.org/</a:t>
            </a:r>
            <a:r>
              <a:rPr lang="fr-FR" dirty="0"/>
              <a:t> </a:t>
            </a:r>
          </a:p>
          <a:p>
            <a:r>
              <a:rPr lang="fr-FR" dirty="0"/>
              <a:t>Control + Click on Facebook logo to go to </a:t>
            </a:r>
            <a:r>
              <a:rPr lang="fr-FR" dirty="0" err="1"/>
              <a:t>IntEGre</a:t>
            </a:r>
            <a:r>
              <a:rPr lang="fr-FR" dirty="0"/>
              <a:t> FB page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2224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55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095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Video</a:t>
            </a:r>
            <a:r>
              <a:rPr lang="fr-FR" dirty="0"/>
              <a:t> </a:t>
            </a:r>
            <a:r>
              <a:rPr lang="fr-FR" dirty="0" smtClean="0"/>
              <a:t>url https://www.youtube.com/watch?v=GldCvWv3ZFI</a:t>
            </a:r>
            <a:endParaRPr lang="fr-FR" dirty="0"/>
          </a:p>
          <a:p>
            <a:r>
              <a:rPr lang="fr-FR" dirty="0"/>
              <a:t>Control + click sur l’image pour accéder à la vidéo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69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754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202C41"/>
                </a:solidFill>
              </a:rPr>
              <a:t>680,000 inhabitants in Grenoble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678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instruments </a:t>
            </a:r>
            <a:r>
              <a:rPr lang="en-US" dirty="0" err="1" smtClean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internationaux</a:t>
            </a:r>
            <a:r>
              <a:rPr lang="en-US" dirty="0" smtClean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r>
              <a:rPr lang="en-US" b="1" dirty="0" smtClean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ESRF : </a:t>
            </a:r>
            <a:r>
              <a:rPr lang="en-US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Synchrotron Radiation Facility </a:t>
            </a:r>
          </a:p>
          <a:p>
            <a:pPr lvl="0"/>
            <a:r>
              <a:rPr lang="en-US" b="1" dirty="0" smtClean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 : </a:t>
            </a:r>
            <a:r>
              <a:rPr lang="en-US" dirty="0" err="1" smtClean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</a:t>
            </a:r>
            <a:r>
              <a:rPr lang="en-US" dirty="0" smtClean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Laue-</a:t>
            </a:r>
            <a:r>
              <a:rPr lang="en-US" dirty="0" err="1" smtClean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Langevin</a:t>
            </a:r>
            <a:endParaRPr lang="en-US" dirty="0" smtClean="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b="1" dirty="0" smtClean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EMBL : </a:t>
            </a:r>
            <a:r>
              <a:rPr lang="fr-FR" dirty="0" smtClean="0"/>
              <a:t>Le Laboratoire européen de biologie moléculaire</a:t>
            </a:r>
          </a:p>
          <a:p>
            <a:pPr lvl="0"/>
            <a:r>
              <a:rPr lang="en-US" b="1" dirty="0" smtClean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GHMFL : </a:t>
            </a:r>
            <a:r>
              <a:rPr lang="en-US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Grenoble High Magnetic Field Laboratory</a:t>
            </a:r>
          </a:p>
          <a:p>
            <a:pPr lvl="0"/>
            <a:r>
              <a:rPr lang="en-US" b="1" dirty="0" smtClean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IRAM : </a:t>
            </a:r>
            <a:r>
              <a:rPr lang="fr-FR" dirty="0" smtClean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 Radio Astronomie Millimétrique (IRAM)</a:t>
            </a:r>
          </a:p>
          <a:p>
            <a:pPr lvl="0"/>
            <a:endParaRPr lang="en-US" dirty="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fr-FR" dirty="0" smtClean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fr-FR" dirty="0" smtClean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organismes de recherche nationaux : </a:t>
            </a:r>
          </a:p>
          <a:p>
            <a:pPr lvl="0"/>
            <a:r>
              <a:rPr lang="en-US" sz="1200" b="1" dirty="0" smtClean="0"/>
              <a:t>CNRS :</a:t>
            </a:r>
            <a:r>
              <a:rPr lang="en-US" sz="1200" b="1" baseline="0" dirty="0" smtClean="0"/>
              <a:t> </a:t>
            </a:r>
            <a:r>
              <a:rPr lang="en-US" sz="1200" b="0" baseline="0" dirty="0"/>
              <a:t>Centre National de </a:t>
            </a:r>
            <a:r>
              <a:rPr lang="en-US" sz="1200" b="0" baseline="0" dirty="0" err="1"/>
              <a:t>Recherche</a:t>
            </a:r>
            <a:r>
              <a:rPr lang="en-US" sz="1200" b="0" baseline="0" dirty="0"/>
              <a:t> </a:t>
            </a:r>
            <a:r>
              <a:rPr lang="en-US" sz="1200" b="0" baseline="0" dirty="0" err="1" smtClean="0"/>
              <a:t>Scientifique</a:t>
            </a:r>
            <a:endParaRPr lang="en-US" sz="1200" b="0" baseline="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CEA : </a:t>
            </a:r>
            <a:r>
              <a:rPr lang="en-US" sz="1200" b="0" dirty="0" smtClean="0"/>
              <a:t>Le commissariat à </a:t>
            </a:r>
            <a:r>
              <a:rPr lang="en-US" sz="1200" b="0" dirty="0" err="1" smtClean="0"/>
              <a:t>l’énergie</a:t>
            </a:r>
            <a:r>
              <a:rPr lang="en-US" sz="1200" b="0" dirty="0" smtClean="0"/>
              <a:t> </a:t>
            </a:r>
            <a:r>
              <a:rPr lang="en-US" sz="1200" b="0" dirty="0" err="1" smtClean="0"/>
              <a:t>automique</a:t>
            </a:r>
            <a:r>
              <a:rPr lang="en-US" sz="1200" b="0" dirty="0" smtClean="0"/>
              <a:t> et aux </a:t>
            </a:r>
            <a:r>
              <a:rPr lang="en-US" sz="1200" b="0" dirty="0" err="1" smtClean="0"/>
              <a:t>énergies</a:t>
            </a:r>
            <a:r>
              <a:rPr lang="en-US" sz="1200" b="0" dirty="0" smtClean="0"/>
              <a:t> alternatives</a:t>
            </a:r>
            <a:endParaRPr lang="en-US" sz="1200" b="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 smtClean="0"/>
              <a:t>Inria</a:t>
            </a:r>
            <a:r>
              <a:rPr lang="en-US" sz="1200" b="1" dirty="0" smtClean="0"/>
              <a:t> : </a:t>
            </a:r>
            <a:r>
              <a:rPr lang="en-US" sz="1200" b="0" dirty="0" err="1" smtClean="0"/>
              <a:t>L’institut</a:t>
            </a:r>
            <a:r>
              <a:rPr lang="en-US" sz="1200" b="0" dirty="0" smtClean="0"/>
              <a:t> national de </a:t>
            </a:r>
            <a:r>
              <a:rPr lang="en-US" sz="1200" b="0" dirty="0" err="1" smtClean="0"/>
              <a:t>recherche</a:t>
            </a:r>
            <a:r>
              <a:rPr lang="en-US" sz="1200" b="0" baseline="0" dirty="0" smtClean="0"/>
              <a:t> </a:t>
            </a:r>
            <a:r>
              <a:rPr lang="en-US" sz="1200" b="0" baseline="0" dirty="0" err="1" smtClean="0"/>
              <a:t>en</a:t>
            </a:r>
            <a:r>
              <a:rPr lang="en-US" sz="1200" b="0" baseline="0" dirty="0" smtClean="0"/>
              <a:t> sciences et technologies du numérique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 smtClean="0"/>
              <a:t>Inserm</a:t>
            </a:r>
            <a:r>
              <a:rPr lang="en-US" sz="1200" b="1" dirty="0" smtClean="0"/>
              <a:t> : </a:t>
            </a:r>
            <a:r>
              <a:rPr lang="en-US" sz="1200" b="0" dirty="0" err="1" smtClean="0"/>
              <a:t>L’institut</a:t>
            </a:r>
            <a:r>
              <a:rPr lang="en-US" sz="1200" b="0" dirty="0" smtClean="0"/>
              <a:t> national de la</a:t>
            </a:r>
            <a:r>
              <a:rPr lang="en-US" sz="1200" b="0" baseline="0" dirty="0" smtClean="0"/>
              <a:t> santé et de la recherché médicale </a:t>
            </a:r>
            <a:endParaRPr lang="en-US" sz="1200" b="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INRAE : </a:t>
            </a:r>
            <a:r>
              <a:rPr lang="fr-FR" dirty="0" smtClean="0"/>
              <a:t>L'Institut national de recherche pour l’agriculture, l’alimentation et l’environnement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CRSSA : </a:t>
            </a:r>
            <a:r>
              <a:rPr lang="fr-FR" sz="1200" b="0" dirty="0" smtClean="0"/>
              <a:t>Centre de recherche du service de santé des armées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IRD : </a:t>
            </a:r>
            <a:r>
              <a:rPr lang="fr-FR" dirty="0" smtClean="0"/>
              <a:t>L'institut de recherche pour le développement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CHU : </a:t>
            </a:r>
            <a:r>
              <a:rPr lang="fr-FR" dirty="0" smtClean="0"/>
              <a:t>Centre Hospitalier Universitaire de Grenoble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label</a:t>
            </a:r>
            <a:r>
              <a:rPr lang="fr-FR" sz="1200" b="1" dirty="0" smtClean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200" b="1" dirty="0" err="1" smtClean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Idex</a:t>
            </a:r>
            <a:r>
              <a:rPr lang="fr-FR" sz="1200" b="1" dirty="0" smtClean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200" dirty="0" smtClean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 un programme soutenu par le gouvernement qui vise à créer des </a:t>
            </a:r>
            <a:r>
              <a:rPr lang="fr-FR" sz="1200" b="1" dirty="0" smtClean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centres d'excellence compétitifs au niveau international </a:t>
            </a:r>
            <a:r>
              <a:rPr lang="fr-FR" sz="1200" dirty="0" smtClean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dans </a:t>
            </a:r>
            <a:r>
              <a:rPr lang="fr-FR" sz="1200" b="1" dirty="0" smtClean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l'enseignement supérieur et la recherche scientifique</a:t>
            </a:r>
            <a:r>
              <a:rPr lang="fr-FR" sz="1200" dirty="0" smtClean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200" dirty="0" smtClean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L'UGA est </a:t>
            </a:r>
            <a:r>
              <a:rPr lang="fr-FR" sz="1200" b="0" dirty="0" smtClean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l'</a:t>
            </a:r>
            <a:r>
              <a:rPr lang="fr-FR" sz="1200" b="1" dirty="0" smtClean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une des 8 universités </a:t>
            </a:r>
            <a:r>
              <a:rPr lang="fr-FR" sz="1200" dirty="0" smtClean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France à avoir obtenu cette accréditation et cette confirmation.</a:t>
            </a:r>
            <a:endParaRPr lang="en-US" sz="1200" dirty="0" smtClean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19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https://www.univ-grenoble-alpes.fr/francais/classement-thematique-de-shanghai-2021-l-universite-grenoble-alpes-confirme-sa-place-de-premiere-universite-en-region-873011.kjsp?RH=2320611992734654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https://www.shanghairanking.com/institution/universit%C3%A9-grenoble-alpes</a:t>
            </a:r>
          </a:p>
          <a:p>
            <a:pPr fontAlgn="base"/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endParaRPr lang="fr-F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77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spcBef>
                <a:spcPts val="7200"/>
              </a:spcBef>
              <a:buClr>
                <a:srgbClr val="64382D"/>
              </a:buClr>
              <a:buSzPct val="100000"/>
              <a:tabLst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1900" dirty="0">
                <a:solidFill>
                  <a:srgbClr val="C00000"/>
                </a:solidFill>
              </a:rPr>
              <a:t>Find a program in English:</a:t>
            </a:r>
            <a:br>
              <a:rPr lang="en-GB" sz="1900" dirty="0">
                <a:solidFill>
                  <a:srgbClr val="C00000"/>
                </a:solidFill>
              </a:rPr>
            </a:br>
            <a:r>
              <a:rPr lang="en-GB" sz="1900" dirty="0">
                <a:solidFill>
                  <a:srgbClr val="C00000"/>
                </a:solidFill>
              </a:rPr>
              <a:t>https://www.univ-grenoble-alpes.fr/studyinenglish/</a:t>
            </a:r>
            <a:br>
              <a:rPr lang="en-GB" sz="1900" dirty="0">
                <a:solidFill>
                  <a:srgbClr val="C00000"/>
                </a:solidFill>
              </a:rPr>
            </a:br>
            <a:endParaRPr lang="en-GB" sz="1900" dirty="0">
              <a:solidFill>
                <a:srgbClr val="C00000"/>
              </a:solidFill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7200"/>
              </a:spcBef>
              <a:spcAft>
                <a:spcPts val="0"/>
              </a:spcAft>
              <a:buClr>
                <a:srgbClr val="64382D"/>
              </a:buClr>
              <a:buSzPct val="100000"/>
              <a:buFontTx/>
              <a:buNone/>
              <a:tabLst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1900" dirty="0">
                <a:solidFill>
                  <a:srgbClr val="C00000"/>
                </a:solidFill>
              </a:rPr>
              <a:t>Find a program in French:</a:t>
            </a:r>
            <a:br>
              <a:rPr lang="en-GB" sz="1900" dirty="0">
                <a:solidFill>
                  <a:srgbClr val="C00000"/>
                </a:solidFill>
              </a:rPr>
            </a:br>
            <a:r>
              <a:rPr lang="en-GB" sz="1900" dirty="0">
                <a:solidFill>
                  <a:srgbClr val="C00000"/>
                </a:solidFill>
              </a:rPr>
              <a:t>http://formations.univ-grenoble-alpes.fr/</a:t>
            </a:r>
          </a:p>
          <a:p>
            <a:pPr marL="0" lvl="1">
              <a:spcBef>
                <a:spcPts val="7200"/>
              </a:spcBef>
              <a:buClr>
                <a:srgbClr val="64382D"/>
              </a:buClr>
              <a:buSzPct val="100000"/>
              <a:tabLst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1900" dirty="0">
              <a:solidFill>
                <a:srgbClr val="C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21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87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Custom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699" y="720576"/>
            <a:ext cx="1442302" cy="87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64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060" y="6095988"/>
            <a:ext cx="794181" cy="484744"/>
          </a:xfrm>
          <a:prstGeom prst="rect">
            <a:avLst/>
          </a:prstGeom>
        </p:spPr>
      </p:pic>
      <p:cxnSp>
        <p:nvCxnSpPr>
          <p:cNvPr id="5" name="Connecteur droit 4"/>
          <p:cNvCxnSpPr/>
          <p:nvPr userDrawn="1"/>
        </p:nvCxnSpPr>
        <p:spPr>
          <a:xfrm>
            <a:off x="0" y="688932"/>
            <a:ext cx="12192000" cy="0"/>
          </a:xfrm>
          <a:prstGeom prst="line">
            <a:avLst/>
          </a:prstGeom>
          <a:ln w="25400">
            <a:solidFill>
              <a:srgbClr val="E84E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 userDrawn="1"/>
        </p:nvCxnSpPr>
        <p:spPr>
          <a:xfrm>
            <a:off x="14614" y="1680574"/>
            <a:ext cx="12192000" cy="0"/>
          </a:xfrm>
          <a:prstGeom prst="line">
            <a:avLst/>
          </a:prstGeom>
          <a:ln w="25400">
            <a:solidFill>
              <a:srgbClr val="E84E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re 4"/>
          <p:cNvSpPr>
            <a:spLocks noGrp="1"/>
          </p:cNvSpPr>
          <p:nvPr>
            <p:ph type="title" hasCustomPrompt="1"/>
          </p:nvPr>
        </p:nvSpPr>
        <p:spPr>
          <a:xfrm>
            <a:off x="838200" y="941321"/>
            <a:ext cx="10515600" cy="474119"/>
          </a:xfrm>
          <a:prstGeom prst="rect">
            <a:avLst/>
          </a:prstGeom>
        </p:spPr>
        <p:txBody>
          <a:bodyPr/>
          <a:lstStyle>
            <a:lvl1pPr algn="ctr">
              <a:defRPr sz="3200" b="1"/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848361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754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>
          <a:xfrm>
            <a:off x="0" y="313152"/>
            <a:ext cx="12192000" cy="0"/>
          </a:xfrm>
          <a:prstGeom prst="line">
            <a:avLst/>
          </a:prstGeom>
          <a:ln w="25400">
            <a:solidFill>
              <a:srgbClr val="E84E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 userDrawn="1"/>
        </p:nvCxnSpPr>
        <p:spPr>
          <a:xfrm>
            <a:off x="14614" y="1304794"/>
            <a:ext cx="12192000" cy="0"/>
          </a:xfrm>
          <a:prstGeom prst="line">
            <a:avLst/>
          </a:prstGeom>
          <a:ln w="25400">
            <a:solidFill>
              <a:srgbClr val="E84E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re 4"/>
          <p:cNvSpPr>
            <a:spLocks noGrp="1"/>
          </p:cNvSpPr>
          <p:nvPr>
            <p:ph type="title" hasCustomPrompt="1"/>
          </p:nvPr>
        </p:nvSpPr>
        <p:spPr>
          <a:xfrm>
            <a:off x="838200" y="565541"/>
            <a:ext cx="10515600" cy="474119"/>
          </a:xfrm>
          <a:prstGeom prst="rect">
            <a:avLst/>
          </a:prstGeom>
        </p:spPr>
        <p:txBody>
          <a:bodyPr/>
          <a:lstStyle>
            <a:lvl1pPr algn="ctr">
              <a:defRPr sz="3200" b="1"/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060" y="6095988"/>
            <a:ext cx="794181" cy="48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87376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754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pour une image  2">
            <a:extLst>
              <a:ext uri="{FF2B5EF4-FFF2-40B4-BE49-F238E27FC236}">
                <a16:creationId xmlns:a16="http://schemas.microsoft.com/office/drawing/2014/main" id="{5AD4281F-8C0A-4BB0-9EF4-EE7607DBAD3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73489" y="2179337"/>
            <a:ext cx="3810868" cy="1476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Espace réservé pour une image  2">
            <a:extLst>
              <a:ext uri="{FF2B5EF4-FFF2-40B4-BE49-F238E27FC236}">
                <a16:creationId xmlns:a16="http://schemas.microsoft.com/office/drawing/2014/main" id="{B5C4820F-9AF0-4A0B-B23D-27F5209024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94472" y="3761517"/>
            <a:ext cx="3107910" cy="23309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BBDE9C4-064A-449D-AFC2-AB0298EE75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7847" y="2187574"/>
            <a:ext cx="3747880" cy="228401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Espace réservé pour une image  2">
            <a:extLst>
              <a:ext uri="{FF2B5EF4-FFF2-40B4-BE49-F238E27FC236}">
                <a16:creationId xmlns:a16="http://schemas.microsoft.com/office/drawing/2014/main" id="{51582E4E-01B3-4B96-BB36-7E726BFD0C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80606" y="2187575"/>
            <a:ext cx="2238987" cy="27394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Espace réservé pour une image  2">
            <a:extLst>
              <a:ext uri="{FF2B5EF4-FFF2-40B4-BE49-F238E27FC236}">
                <a16:creationId xmlns:a16="http://schemas.microsoft.com/office/drawing/2014/main" id="{51582E4E-01B3-4B96-BB36-7E726BFD0CE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7847" y="4668627"/>
            <a:ext cx="3740145" cy="146293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117" y="316307"/>
            <a:ext cx="769421" cy="46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82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9581833" y="0"/>
            <a:ext cx="2335184" cy="28922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612901" y="1045586"/>
            <a:ext cx="4248640" cy="23834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>
              <a:defRPr sz="3700" b="1">
                <a:solidFill>
                  <a:schemeClr val="tx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 dirty="0" err="1"/>
              <a:t>Titre</a:t>
            </a:r>
            <a:r>
              <a:rPr lang="en-US" dirty="0"/>
              <a:t> page</a:t>
            </a:r>
            <a:br>
              <a:rPr lang="en-US" dirty="0"/>
            </a:br>
            <a:r>
              <a:rPr lang="en-US" dirty="0" err="1"/>
              <a:t>intérieure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texte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et photos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9599679" y="3041380"/>
            <a:ext cx="2317338" cy="29030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060" y="6095988"/>
            <a:ext cx="794181" cy="48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07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">
            <a:extLst>
              <a:ext uri="{FF2B5EF4-FFF2-40B4-BE49-F238E27FC236}">
                <a16:creationId xmlns:a16="http://schemas.microsoft.com/office/drawing/2014/main" id="{A265E9B9-EEBE-403B-8AE1-0D6FF35DB26D}"/>
              </a:ext>
            </a:extLst>
          </p:cNvPr>
          <p:cNvCxnSpPr>
            <a:cxnSpLocks/>
          </p:cNvCxnSpPr>
          <p:nvPr userDrawn="1"/>
        </p:nvCxnSpPr>
        <p:spPr>
          <a:xfrm flipV="1">
            <a:off x="382555" y="1390389"/>
            <a:ext cx="8961861" cy="7943"/>
          </a:xfrm>
          <a:prstGeom prst="line">
            <a:avLst/>
          </a:prstGeom>
          <a:ln w="28575">
            <a:solidFill>
              <a:srgbClr val="E84E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17161" y="724522"/>
            <a:ext cx="7082260" cy="6470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200" b="1">
                <a:solidFill>
                  <a:srgbClr val="202C41"/>
                </a:solidFill>
                <a:latin typeface="+mj-lt"/>
              </a:defRPr>
            </a:lvl1pPr>
          </a:lstStyle>
          <a:p>
            <a:r>
              <a:rPr lang="en-US" dirty="0"/>
              <a:t>Write Project Tittle Here</a:t>
            </a:r>
          </a:p>
        </p:txBody>
      </p:sp>
      <p:sp>
        <p:nvSpPr>
          <p:cNvPr id="8" name="Espace réservé pour une image  2">
            <a:extLst>
              <a:ext uri="{FF2B5EF4-FFF2-40B4-BE49-F238E27FC236}">
                <a16:creationId xmlns:a16="http://schemas.microsoft.com/office/drawing/2014/main" id="{B5C4820F-9AF0-4A0B-B23D-27F5209024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68062" y="0"/>
            <a:ext cx="3023937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502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Custom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117" y="316307"/>
            <a:ext cx="769421" cy="46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55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699" y="720576"/>
            <a:ext cx="1442302" cy="87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41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699" y="720576"/>
            <a:ext cx="1442302" cy="879991"/>
          </a:xfrm>
          <a:prstGeom prst="rect">
            <a:avLst/>
          </a:prstGeom>
        </p:spPr>
      </p:pic>
      <p:sp>
        <p:nvSpPr>
          <p:cNvPr id="5" name="Triangle isocèle 4">
            <a:extLst>
              <a:ext uri="{FF2B5EF4-FFF2-40B4-BE49-F238E27FC236}">
                <a16:creationId xmlns:a16="http://schemas.microsoft.com/office/drawing/2014/main" id="{0E612ABA-C584-41CA-BBB2-581D37881973}"/>
              </a:ext>
            </a:extLst>
          </p:cNvPr>
          <p:cNvSpPr/>
          <p:nvPr userDrawn="1"/>
        </p:nvSpPr>
        <p:spPr>
          <a:xfrm rot="19795118">
            <a:off x="8704322" y="4748638"/>
            <a:ext cx="1993173" cy="1715280"/>
          </a:xfrm>
          <a:prstGeom prst="triangle">
            <a:avLst/>
          </a:prstGeom>
          <a:solidFill>
            <a:srgbClr val="E84E0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riangle isocèle 5">
            <a:extLst>
              <a:ext uri="{FF2B5EF4-FFF2-40B4-BE49-F238E27FC236}">
                <a16:creationId xmlns:a16="http://schemas.microsoft.com/office/drawing/2014/main" id="{EF7A2E78-A3E5-4BBB-A278-B0146C8E0405}"/>
              </a:ext>
            </a:extLst>
          </p:cNvPr>
          <p:cNvSpPr/>
          <p:nvPr userDrawn="1"/>
        </p:nvSpPr>
        <p:spPr>
          <a:xfrm rot="19795792" flipV="1">
            <a:off x="9603888" y="4208200"/>
            <a:ext cx="1993173" cy="1715280"/>
          </a:xfrm>
          <a:prstGeom prst="triangle">
            <a:avLst/>
          </a:prstGeom>
          <a:solidFill>
            <a:srgbClr val="2A2E4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riangle isocèle 6">
            <a:extLst>
              <a:ext uri="{FF2B5EF4-FFF2-40B4-BE49-F238E27FC236}">
                <a16:creationId xmlns:a16="http://schemas.microsoft.com/office/drawing/2014/main" id="{44F9BA51-30B3-4189-8471-7B20C322298D}"/>
              </a:ext>
            </a:extLst>
          </p:cNvPr>
          <p:cNvSpPr/>
          <p:nvPr userDrawn="1"/>
        </p:nvSpPr>
        <p:spPr>
          <a:xfrm rot="19795792">
            <a:off x="10533026" y="3689700"/>
            <a:ext cx="1993173" cy="1715280"/>
          </a:xfrm>
          <a:prstGeom prst="triangle">
            <a:avLst/>
          </a:prstGeom>
          <a:solidFill>
            <a:srgbClr val="E84E0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riangle isocèle 7">
            <a:extLst>
              <a:ext uri="{FF2B5EF4-FFF2-40B4-BE49-F238E27FC236}">
                <a16:creationId xmlns:a16="http://schemas.microsoft.com/office/drawing/2014/main" id="{0E612ABA-C584-41CA-BBB2-581D37881973}"/>
              </a:ext>
            </a:extLst>
          </p:cNvPr>
          <p:cNvSpPr/>
          <p:nvPr userDrawn="1"/>
        </p:nvSpPr>
        <p:spPr>
          <a:xfrm rot="19795792">
            <a:off x="8710233" y="2675834"/>
            <a:ext cx="1993173" cy="1715280"/>
          </a:xfrm>
          <a:prstGeom prst="triangle">
            <a:avLst/>
          </a:prstGeom>
          <a:solidFill>
            <a:srgbClr val="E84E0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Espace réservé pour une image  15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9203635" cy="685800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3576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19C162D8-5E23-4535-BD82-1C3B4EA98C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423024"/>
            <a:ext cx="3966603" cy="714647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/>
            </a:lvl1pPr>
            <a:lvl2pPr marL="457200" marR="0" indent="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</a:lstStyle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02C4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Example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02C4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02C4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77913" marR="0" lvl="1" indent="-268288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02C4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0.0%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02C4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lorem ipsum</a:t>
            </a:r>
          </a:p>
          <a:p>
            <a:pPr lvl="0"/>
            <a:endParaRPr lang="en-US" dirty="0"/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F4BE0080-A2FA-4417-AD9B-BB33254BD4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2698" y="4423024"/>
            <a:ext cx="3966603" cy="714647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/>
            </a:lvl1pPr>
            <a:lvl2pPr marL="457200" marR="0" indent="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</a:lstStyle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02C4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Example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02C4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02C4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77913" marR="0" lvl="1" indent="-268288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02C4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0.0%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02C4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lorem ipsum</a:t>
            </a:r>
          </a:p>
          <a:p>
            <a:pPr lvl="0"/>
            <a:endParaRPr lang="en-US" dirty="0"/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id="{6C3AFA3E-49D7-4242-BD0C-A1916D0279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25396" y="4423024"/>
            <a:ext cx="3966603" cy="714647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/>
            </a:lvl1pPr>
            <a:lvl2pPr marL="457200" marR="0" indent="0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</a:lstStyle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02C4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Example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02C4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02C4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77913" marR="0" lvl="1" indent="-268288" algn="l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02C4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0.0%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02C4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lorem ipsum</a:t>
            </a:r>
          </a:p>
          <a:p>
            <a:pPr lvl="0"/>
            <a:endParaRPr lang="en-US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B87F8089-9B38-42BC-A34F-C38881B38A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1854" y="2337541"/>
            <a:ext cx="1745410" cy="1745409"/>
          </a:xfrm>
          <a:prstGeom prst="ellipse">
            <a:avLst/>
          </a:prstGeom>
          <a:solidFill>
            <a:srgbClr val="E94E0E"/>
          </a:solidFill>
        </p:spPr>
        <p:txBody>
          <a:bodyPr anchor="ctr"/>
          <a:lstStyle>
            <a:lvl1pPr marL="0" indent="0" algn="ctr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#</a:t>
            </a:r>
            <a:endParaRPr lang="en-US" dirty="0"/>
          </a:p>
        </p:txBody>
      </p:sp>
      <p:sp>
        <p:nvSpPr>
          <p:cNvPr id="21" name="Espace réservé du texte 19">
            <a:extLst>
              <a:ext uri="{FF2B5EF4-FFF2-40B4-BE49-F238E27FC236}">
                <a16:creationId xmlns:a16="http://schemas.microsoft.com/office/drawing/2014/main" id="{8996D0DD-99ED-4541-A3FD-6773C0458B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44076" y="2337540"/>
            <a:ext cx="1745410" cy="1745409"/>
          </a:xfrm>
          <a:prstGeom prst="ellipse">
            <a:avLst/>
          </a:prstGeom>
          <a:solidFill>
            <a:srgbClr val="E94E0E"/>
          </a:solidFill>
        </p:spPr>
        <p:txBody>
          <a:bodyPr anchor="ctr"/>
          <a:lstStyle>
            <a:lvl1pPr marL="0" indent="0" algn="ctr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#</a:t>
            </a:r>
            <a:endParaRPr lang="en-US" dirty="0"/>
          </a:p>
        </p:txBody>
      </p:sp>
      <p:sp>
        <p:nvSpPr>
          <p:cNvPr id="22" name="Espace réservé du texte 19">
            <a:extLst>
              <a:ext uri="{FF2B5EF4-FFF2-40B4-BE49-F238E27FC236}">
                <a16:creationId xmlns:a16="http://schemas.microsoft.com/office/drawing/2014/main" id="{D3C94B8F-30EA-4664-8538-85AEAB31BF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80397" y="2337540"/>
            <a:ext cx="1745410" cy="1745409"/>
          </a:xfrm>
          <a:prstGeom prst="ellipse">
            <a:avLst/>
          </a:prstGeom>
          <a:solidFill>
            <a:srgbClr val="E94E0E"/>
          </a:solidFill>
        </p:spPr>
        <p:txBody>
          <a:bodyPr anchor="ctr"/>
          <a:lstStyle>
            <a:lvl1pPr marL="0" indent="0" algn="ctr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#</a:t>
            </a:r>
            <a:endParaRPr lang="en-US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060" y="6095988"/>
            <a:ext cx="794181" cy="484744"/>
          </a:xfrm>
          <a:prstGeom prst="rect">
            <a:avLst/>
          </a:prstGeom>
        </p:spPr>
      </p:pic>
      <p:cxnSp>
        <p:nvCxnSpPr>
          <p:cNvPr id="12" name="Connecteur droit 11"/>
          <p:cNvCxnSpPr/>
          <p:nvPr userDrawn="1"/>
        </p:nvCxnSpPr>
        <p:spPr>
          <a:xfrm>
            <a:off x="0" y="688932"/>
            <a:ext cx="12192000" cy="0"/>
          </a:xfrm>
          <a:prstGeom prst="line">
            <a:avLst/>
          </a:prstGeom>
          <a:ln w="25400">
            <a:solidFill>
              <a:srgbClr val="E94E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 userDrawn="1"/>
        </p:nvCxnSpPr>
        <p:spPr>
          <a:xfrm>
            <a:off x="14614" y="1680574"/>
            <a:ext cx="12192000" cy="0"/>
          </a:xfrm>
          <a:prstGeom prst="line">
            <a:avLst/>
          </a:prstGeom>
          <a:ln w="25400">
            <a:solidFill>
              <a:srgbClr val="E94E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>
          <a:xfrm>
            <a:off x="838200" y="941321"/>
            <a:ext cx="10515600" cy="474119"/>
          </a:xfrm>
          <a:prstGeom prst="rect">
            <a:avLst/>
          </a:prstGeom>
        </p:spPr>
        <p:txBody>
          <a:bodyPr/>
          <a:lstStyle>
            <a:lvl1pPr algn="ctr">
              <a:defRPr sz="3200" b="1"/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002989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'élément multimédia 2">
            <a:extLst>
              <a:ext uri="{FF2B5EF4-FFF2-40B4-BE49-F238E27FC236}">
                <a16:creationId xmlns:a16="http://schemas.microsoft.com/office/drawing/2014/main" id="{92C32CA8-9DD0-4D18-A91C-42B38B7DD24E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999694" y="2714129"/>
            <a:ext cx="5948783" cy="342334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87A20281-2B80-4F97-942E-4D5EFC36EE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9172" y="1041400"/>
            <a:ext cx="6656937" cy="1325563"/>
          </a:xfrm>
          <a:prstGeom prst="rect">
            <a:avLst/>
          </a:prstGeom>
        </p:spPr>
        <p:txBody>
          <a:bodyPr/>
          <a:lstStyle>
            <a:lvl1pPr algn="r">
              <a:defRPr sz="3200" b="1">
                <a:solidFill>
                  <a:srgbClr val="E94E0E"/>
                </a:solidFill>
              </a:defRPr>
            </a:lvl1pPr>
          </a:lstStyle>
          <a:p>
            <a:r>
              <a:rPr lang="fr-FR" dirty="0"/>
              <a:t>Titre</a:t>
            </a:r>
            <a:endParaRPr lang="en-US" dirty="0"/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AF9CB151-8BB6-4F73-936B-90BC690EED2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99695" y="2694930"/>
            <a:ext cx="5948783" cy="342334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B89103D-5170-4462-9A88-F61519D938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55869" y="4285535"/>
            <a:ext cx="3786536" cy="13152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fr-FR" dirty="0"/>
              <a:t>Texte</a:t>
            </a:r>
            <a:endParaRPr lang="en-US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060" y="6095988"/>
            <a:ext cx="794181" cy="48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95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227B570C-3D90-46A5-9542-21B251DCD7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87185" y="1981190"/>
            <a:ext cx="5579979" cy="2672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 dirty="0"/>
              <a:t>Modifier les styles du texte du masque</a:t>
            </a:r>
            <a:endParaRPr lang="en-US" dirty="0"/>
          </a:p>
        </p:txBody>
      </p:sp>
      <p:sp>
        <p:nvSpPr>
          <p:cNvPr id="11" name="Espace réservé pour une image  3"/>
          <p:cNvSpPr>
            <a:spLocks noGrp="1"/>
          </p:cNvSpPr>
          <p:nvPr>
            <p:ph type="pic" sz="quarter" idx="11"/>
          </p:nvPr>
        </p:nvSpPr>
        <p:spPr>
          <a:xfrm>
            <a:off x="285225" y="1979802"/>
            <a:ext cx="2726424" cy="3730541"/>
          </a:xfrm>
          <a:prstGeom prst="rect">
            <a:avLst/>
          </a:prstGeom>
        </p:spPr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060" y="6095988"/>
            <a:ext cx="794181" cy="484744"/>
          </a:xfrm>
          <a:prstGeom prst="rect">
            <a:avLst/>
          </a:prstGeom>
        </p:spPr>
      </p:pic>
      <p:cxnSp>
        <p:nvCxnSpPr>
          <p:cNvPr id="14" name="Connecteur droit 13"/>
          <p:cNvCxnSpPr/>
          <p:nvPr userDrawn="1"/>
        </p:nvCxnSpPr>
        <p:spPr>
          <a:xfrm>
            <a:off x="0" y="688932"/>
            <a:ext cx="12192000" cy="0"/>
          </a:xfrm>
          <a:prstGeom prst="line">
            <a:avLst/>
          </a:prstGeom>
          <a:ln w="25400">
            <a:solidFill>
              <a:srgbClr val="E84E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 userDrawn="1"/>
        </p:nvCxnSpPr>
        <p:spPr>
          <a:xfrm>
            <a:off x="14614" y="1680574"/>
            <a:ext cx="12192000" cy="0"/>
          </a:xfrm>
          <a:prstGeom prst="line">
            <a:avLst/>
          </a:prstGeom>
          <a:ln w="25400">
            <a:solidFill>
              <a:srgbClr val="E84E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re 4"/>
          <p:cNvSpPr>
            <a:spLocks noGrp="1"/>
          </p:cNvSpPr>
          <p:nvPr>
            <p:ph type="title" hasCustomPrompt="1"/>
          </p:nvPr>
        </p:nvSpPr>
        <p:spPr>
          <a:xfrm>
            <a:off x="838200" y="941321"/>
            <a:ext cx="10515600" cy="474119"/>
          </a:xfrm>
          <a:prstGeom prst="rect">
            <a:avLst/>
          </a:prstGeom>
        </p:spPr>
        <p:txBody>
          <a:bodyPr/>
          <a:lstStyle>
            <a:lvl1pPr algn="ctr">
              <a:defRPr sz="3200" b="1"/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17" name="Espace réservé pour une image  3"/>
          <p:cNvSpPr>
            <a:spLocks noGrp="1"/>
          </p:cNvSpPr>
          <p:nvPr>
            <p:ph type="pic" sz="quarter" idx="14"/>
          </p:nvPr>
        </p:nvSpPr>
        <p:spPr>
          <a:xfrm>
            <a:off x="9178963" y="1981200"/>
            <a:ext cx="2726424" cy="3730541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59821253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754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227B570C-3D90-46A5-9542-21B251DCD7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648" y="2367083"/>
            <a:ext cx="5579979" cy="2672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 dirty="0"/>
              <a:t>Modifier les styles du texte du masque</a:t>
            </a:r>
            <a:endParaRPr lang="en-US" dirty="0"/>
          </a:p>
        </p:txBody>
      </p:sp>
      <p:sp>
        <p:nvSpPr>
          <p:cNvPr id="11" name="Espace réservé pour une image  3"/>
          <p:cNvSpPr>
            <a:spLocks noGrp="1"/>
          </p:cNvSpPr>
          <p:nvPr>
            <p:ph type="pic" sz="quarter" idx="11"/>
          </p:nvPr>
        </p:nvSpPr>
        <p:spPr>
          <a:xfrm>
            <a:off x="6509857" y="2365696"/>
            <a:ext cx="2583809" cy="3229761"/>
          </a:xfrm>
          <a:prstGeom prst="rect">
            <a:avLst/>
          </a:prstGeom>
        </p:spPr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060" y="6095988"/>
            <a:ext cx="794181" cy="484744"/>
          </a:xfrm>
          <a:prstGeom prst="rect">
            <a:avLst/>
          </a:prstGeom>
        </p:spPr>
      </p:pic>
      <p:cxnSp>
        <p:nvCxnSpPr>
          <p:cNvPr id="14" name="Connecteur droit 13"/>
          <p:cNvCxnSpPr/>
          <p:nvPr userDrawn="1"/>
        </p:nvCxnSpPr>
        <p:spPr>
          <a:xfrm>
            <a:off x="0" y="688932"/>
            <a:ext cx="12192000" cy="0"/>
          </a:xfrm>
          <a:prstGeom prst="line">
            <a:avLst/>
          </a:prstGeom>
          <a:ln w="25400">
            <a:solidFill>
              <a:srgbClr val="E94E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 userDrawn="1"/>
        </p:nvCxnSpPr>
        <p:spPr>
          <a:xfrm>
            <a:off x="14614" y="1680574"/>
            <a:ext cx="12192000" cy="0"/>
          </a:xfrm>
          <a:prstGeom prst="line">
            <a:avLst/>
          </a:prstGeom>
          <a:ln w="25400">
            <a:solidFill>
              <a:srgbClr val="E94E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re 4"/>
          <p:cNvSpPr>
            <a:spLocks noGrp="1"/>
          </p:cNvSpPr>
          <p:nvPr>
            <p:ph type="title" hasCustomPrompt="1"/>
          </p:nvPr>
        </p:nvSpPr>
        <p:spPr>
          <a:xfrm>
            <a:off x="838200" y="941321"/>
            <a:ext cx="10515600" cy="474119"/>
          </a:xfrm>
          <a:prstGeom prst="rect">
            <a:avLst/>
          </a:prstGeom>
        </p:spPr>
        <p:txBody>
          <a:bodyPr/>
          <a:lstStyle>
            <a:lvl1pPr algn="ctr">
              <a:defRPr sz="3200" b="1"/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10" name="Espace réservé pour une image  3"/>
          <p:cNvSpPr>
            <a:spLocks noGrp="1"/>
          </p:cNvSpPr>
          <p:nvPr>
            <p:ph type="pic" sz="quarter" idx="15"/>
          </p:nvPr>
        </p:nvSpPr>
        <p:spPr>
          <a:xfrm>
            <a:off x="9313178" y="2358704"/>
            <a:ext cx="2583809" cy="3229761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98852728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754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227B570C-3D90-46A5-9542-21B251DCD7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648" y="2367083"/>
            <a:ext cx="5579979" cy="26728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 dirty="0"/>
              <a:t>Modifier les styles du texte du masque</a:t>
            </a:r>
            <a:endParaRPr lang="en-US" dirty="0"/>
          </a:p>
        </p:txBody>
      </p:sp>
      <p:sp>
        <p:nvSpPr>
          <p:cNvPr id="11" name="Espace réservé pour une image  3"/>
          <p:cNvSpPr>
            <a:spLocks noGrp="1"/>
          </p:cNvSpPr>
          <p:nvPr>
            <p:ph type="pic" sz="quarter" idx="11"/>
          </p:nvPr>
        </p:nvSpPr>
        <p:spPr>
          <a:xfrm>
            <a:off x="6023294" y="2105637"/>
            <a:ext cx="5066950" cy="3636006"/>
          </a:xfrm>
          <a:prstGeom prst="rect">
            <a:avLst/>
          </a:prstGeom>
        </p:spPr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060" y="6095988"/>
            <a:ext cx="794181" cy="484744"/>
          </a:xfrm>
          <a:prstGeom prst="rect">
            <a:avLst/>
          </a:prstGeom>
        </p:spPr>
      </p:pic>
      <p:cxnSp>
        <p:nvCxnSpPr>
          <p:cNvPr id="14" name="Connecteur droit 13"/>
          <p:cNvCxnSpPr/>
          <p:nvPr userDrawn="1"/>
        </p:nvCxnSpPr>
        <p:spPr>
          <a:xfrm>
            <a:off x="0" y="688932"/>
            <a:ext cx="12192000" cy="0"/>
          </a:xfrm>
          <a:prstGeom prst="line">
            <a:avLst/>
          </a:prstGeom>
          <a:ln w="25400">
            <a:solidFill>
              <a:srgbClr val="E94E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 userDrawn="1"/>
        </p:nvCxnSpPr>
        <p:spPr>
          <a:xfrm>
            <a:off x="14614" y="1680574"/>
            <a:ext cx="12192000" cy="0"/>
          </a:xfrm>
          <a:prstGeom prst="line">
            <a:avLst/>
          </a:prstGeom>
          <a:ln w="25400">
            <a:solidFill>
              <a:srgbClr val="E94E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re 4"/>
          <p:cNvSpPr>
            <a:spLocks noGrp="1"/>
          </p:cNvSpPr>
          <p:nvPr>
            <p:ph type="title" hasCustomPrompt="1"/>
          </p:nvPr>
        </p:nvSpPr>
        <p:spPr>
          <a:xfrm>
            <a:off x="838200" y="941321"/>
            <a:ext cx="10515600" cy="474119"/>
          </a:xfrm>
          <a:prstGeom prst="rect">
            <a:avLst/>
          </a:prstGeom>
        </p:spPr>
        <p:txBody>
          <a:bodyPr/>
          <a:lstStyle>
            <a:lvl1pPr algn="ctr">
              <a:defRPr sz="3200" b="1"/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28687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754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25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818" r:id="rId2"/>
    <p:sldLayoutId id="2147483803" r:id="rId3"/>
    <p:sldLayoutId id="2147483806" r:id="rId4"/>
    <p:sldLayoutId id="2147483812" r:id="rId5"/>
    <p:sldLayoutId id="2147483793" r:id="rId6"/>
    <p:sldLayoutId id="2147483814" r:id="rId7"/>
    <p:sldLayoutId id="2147483820" r:id="rId8"/>
    <p:sldLayoutId id="2147483821" r:id="rId9"/>
    <p:sldLayoutId id="2147483810" r:id="rId10"/>
    <p:sldLayoutId id="2147483813" r:id="rId11"/>
    <p:sldLayoutId id="2147483799" r:id="rId12"/>
    <p:sldLayoutId id="2147483794" r:id="rId13"/>
    <p:sldLayoutId id="214748380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GS@UGA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://grad-chembiohealth.univ-grenoble-alpes.fr/en/main-menu/cbh-graduate-school/" TargetMode="Externa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iv-grenoble-alpes.fr/les-frais-d-inscription/les-frais-d-inscription-600791.kjsp?RH=1567692222267" TargetMode="External"/><Relationship Id="rId3" Type="http://schemas.openxmlformats.org/officeDocument/2006/relationships/image" Target="../media/image22.jpeg"/><Relationship Id="rId7" Type="http://schemas.openxmlformats.org/officeDocument/2006/relationships/hyperlink" Target="https://international.univ-grenoble-alpes.fr/venir-a-l-uga/bourses-et-aides-financiere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international.univ-grenoble-alpes.fr/venir-a-l-uga/etudier-en-formation-diplomante-a-titre-individuel/" TargetMode="External"/><Relationship Id="rId5" Type="http://schemas.openxmlformats.org/officeDocument/2006/relationships/hyperlink" Target="https://international.univ-grenoble-alpes.fr/francais/" TargetMode="External"/><Relationship Id="rId4" Type="http://schemas.openxmlformats.org/officeDocument/2006/relationships/image" Target="../media/image10.png"/><Relationship Id="rId9" Type="http://schemas.openxmlformats.org/officeDocument/2006/relationships/hyperlink" Target="https://www.univ-grenoble-alpes.fr/formation/admissions-et-inscriptions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hyperlink" Target="https://www.univ-grenoble-alpes.fr/education/special-status/persons-with-disabilities/" TargetMode="External"/><Relationship Id="rId7" Type="http://schemas.openxmlformats.org/officeDocument/2006/relationships/hyperlink" Target="https://www.univ-grenoble-alpes.fr/education/special-status/high-level-artists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univ-grenoble-alpes.fr/education/special-status/high-level-athletes/" TargetMode="External"/><Relationship Id="rId5" Type="http://schemas.openxmlformats.org/officeDocument/2006/relationships/hyperlink" Target="https://colibri.univ-grenoble-alpes.fr/medias/fichier/welcome-exile-mar2020_1602233717118-pdf?ID_FICHE=1109173&amp;INLINE=FALSE" TargetMode="External"/><Relationship Id="rId4" Type="http://schemas.openxmlformats.org/officeDocument/2006/relationships/hyperlink" Target="https://www.univ-grenoble-alpes.fr/student/to-come-through-an-exchange-program/" TargetMode="External"/><Relationship Id="rId9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colibri.univ-grenoble-alpes.fr/colibri/" TargetMode="External"/><Relationship Id="rId5" Type="http://schemas.openxmlformats.org/officeDocument/2006/relationships/hyperlink" Target="https://www.integre-grenoble.org/" TargetMode="External"/><Relationship Id="rId4" Type="http://schemas.openxmlformats.org/officeDocument/2006/relationships/hyperlink" Target="https://cuef.univ-grenoble-alpes.fr/fr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UqPuarfOeo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png"/><Relationship Id="rId4" Type="http://schemas.openxmlformats.org/officeDocument/2006/relationships/hyperlink" Target="https://www.facebook.com/Association.IntEGre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formations.univ-grenoble-alpes.fr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5" Type="http://schemas.openxmlformats.org/officeDocument/2006/relationships/chart" Target="../charts/chart1.xml"/><Relationship Id="rId4" Type="http://schemas.openxmlformats.org/officeDocument/2006/relationships/hyperlink" Target="https://international.univ-grenoble-alpes.fr/programs-in-english-786070.kjsp?RH=160259529860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riangle isocèle 30">
            <a:extLst>
              <a:ext uri="{FF2B5EF4-FFF2-40B4-BE49-F238E27FC236}">
                <a16:creationId xmlns:a16="http://schemas.microsoft.com/office/drawing/2014/main" id="{44F9BA51-30B3-4189-8471-7B20C322298D}"/>
              </a:ext>
            </a:extLst>
          </p:cNvPr>
          <p:cNvSpPr/>
          <p:nvPr/>
        </p:nvSpPr>
        <p:spPr>
          <a:xfrm rot="10800000">
            <a:off x="4618396" y="-457200"/>
            <a:ext cx="3025613" cy="2603775"/>
          </a:xfrm>
          <a:prstGeom prst="triangle">
            <a:avLst/>
          </a:prstGeom>
          <a:solidFill>
            <a:srgbClr val="E84E0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riangle isocèle 20">
            <a:extLst>
              <a:ext uri="{FF2B5EF4-FFF2-40B4-BE49-F238E27FC236}">
                <a16:creationId xmlns:a16="http://schemas.microsoft.com/office/drawing/2014/main" id="{0E612ABA-C584-41CA-BBB2-581D37881973}"/>
              </a:ext>
            </a:extLst>
          </p:cNvPr>
          <p:cNvSpPr/>
          <p:nvPr/>
        </p:nvSpPr>
        <p:spPr>
          <a:xfrm>
            <a:off x="-134192" y="4958237"/>
            <a:ext cx="3087665" cy="2619419"/>
          </a:xfrm>
          <a:prstGeom prst="triangle">
            <a:avLst/>
          </a:prstGeom>
          <a:solidFill>
            <a:srgbClr val="2A2E4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A2E46"/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1288247" y="-450968"/>
            <a:ext cx="7947900" cy="8005319"/>
            <a:chOff x="-818683" y="32649"/>
            <a:chExt cx="7947900" cy="8005319"/>
          </a:xfrm>
          <a:blipFill dpi="0" rotWithShape="1">
            <a:blip r:embed="rId3"/>
            <a:srcRect/>
            <a:stretch>
              <a:fillRect/>
            </a:stretch>
          </a:blipFill>
        </p:grpSpPr>
        <p:sp>
          <p:nvSpPr>
            <p:cNvPr id="9" name="Triangle isocèle 8">
              <a:extLst>
                <a:ext uri="{FF2B5EF4-FFF2-40B4-BE49-F238E27FC236}">
                  <a16:creationId xmlns:a16="http://schemas.microsoft.com/office/drawing/2014/main" id="{0E612ABA-C584-41CA-BBB2-581D37881973}"/>
                </a:ext>
              </a:extLst>
            </p:cNvPr>
            <p:cNvSpPr/>
            <p:nvPr/>
          </p:nvSpPr>
          <p:spPr>
            <a:xfrm rot="10800000">
              <a:off x="4121395" y="2710199"/>
              <a:ext cx="3005170" cy="259066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riangle isocèle 9">
              <a:extLst>
                <a:ext uri="{FF2B5EF4-FFF2-40B4-BE49-F238E27FC236}">
                  <a16:creationId xmlns:a16="http://schemas.microsoft.com/office/drawing/2014/main" id="{EF7A2E78-A3E5-4BBB-A278-B0146C8E0405}"/>
                </a:ext>
              </a:extLst>
            </p:cNvPr>
            <p:cNvSpPr/>
            <p:nvPr/>
          </p:nvSpPr>
          <p:spPr>
            <a:xfrm rot="10800000" flipV="1">
              <a:off x="2540200" y="2733676"/>
              <a:ext cx="3005170" cy="259066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riangle isocèle 10">
              <a:extLst>
                <a:ext uri="{FF2B5EF4-FFF2-40B4-BE49-F238E27FC236}">
                  <a16:creationId xmlns:a16="http://schemas.microsoft.com/office/drawing/2014/main" id="{5DA76DE5-6F2B-4098-9371-40EB00E13E6B}"/>
                </a:ext>
              </a:extLst>
            </p:cNvPr>
            <p:cNvSpPr/>
            <p:nvPr/>
          </p:nvSpPr>
          <p:spPr>
            <a:xfrm rot="14358546">
              <a:off x="-1025936" y="3410196"/>
              <a:ext cx="3005170" cy="259066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riangle isocèle 11">
              <a:extLst>
                <a:ext uri="{FF2B5EF4-FFF2-40B4-BE49-F238E27FC236}">
                  <a16:creationId xmlns:a16="http://schemas.microsoft.com/office/drawing/2014/main" id="{B069E229-4206-468F-BB42-370D2F780CBC}"/>
                </a:ext>
              </a:extLst>
            </p:cNvPr>
            <p:cNvSpPr/>
            <p:nvPr/>
          </p:nvSpPr>
          <p:spPr>
            <a:xfrm rot="10800000" flipV="1">
              <a:off x="4124047" y="32649"/>
              <a:ext cx="3005170" cy="259066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riangle isocèle 12">
              <a:extLst>
                <a:ext uri="{FF2B5EF4-FFF2-40B4-BE49-F238E27FC236}">
                  <a16:creationId xmlns:a16="http://schemas.microsoft.com/office/drawing/2014/main" id="{44F9BA51-30B3-4189-8471-7B20C322298D}"/>
                </a:ext>
              </a:extLst>
            </p:cNvPr>
            <p:cNvSpPr/>
            <p:nvPr/>
          </p:nvSpPr>
          <p:spPr>
            <a:xfrm rot="10800000">
              <a:off x="944304" y="2733677"/>
              <a:ext cx="3005170" cy="259066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riangle isocèle 13">
              <a:extLst>
                <a:ext uri="{FF2B5EF4-FFF2-40B4-BE49-F238E27FC236}">
                  <a16:creationId xmlns:a16="http://schemas.microsoft.com/office/drawing/2014/main" id="{0FC8169A-02D6-44CA-A434-5C74C9FA9B61}"/>
                </a:ext>
              </a:extLst>
            </p:cNvPr>
            <p:cNvSpPr/>
            <p:nvPr/>
          </p:nvSpPr>
          <p:spPr>
            <a:xfrm rot="10800000">
              <a:off x="-634256" y="5415075"/>
              <a:ext cx="3005170" cy="259066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riangle isocèle 15">
              <a:extLst>
                <a:ext uri="{FF2B5EF4-FFF2-40B4-BE49-F238E27FC236}">
                  <a16:creationId xmlns:a16="http://schemas.microsoft.com/office/drawing/2014/main" id="{EF7A2E78-A3E5-4BBB-A278-B0146C8E0405}"/>
                </a:ext>
              </a:extLst>
            </p:cNvPr>
            <p:cNvSpPr/>
            <p:nvPr/>
          </p:nvSpPr>
          <p:spPr>
            <a:xfrm rot="10800000" flipV="1">
              <a:off x="921867" y="37900"/>
              <a:ext cx="3005170" cy="259066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riangle isocèle 16">
              <a:extLst>
                <a:ext uri="{FF2B5EF4-FFF2-40B4-BE49-F238E27FC236}">
                  <a16:creationId xmlns:a16="http://schemas.microsoft.com/office/drawing/2014/main" id="{44F9BA51-30B3-4189-8471-7B20C322298D}"/>
                </a:ext>
              </a:extLst>
            </p:cNvPr>
            <p:cNvSpPr/>
            <p:nvPr/>
          </p:nvSpPr>
          <p:spPr>
            <a:xfrm>
              <a:off x="935047" y="5409990"/>
              <a:ext cx="3048454" cy="262797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Triangle isocèle 36">
            <a:extLst>
              <a:ext uri="{FF2B5EF4-FFF2-40B4-BE49-F238E27FC236}">
                <a16:creationId xmlns:a16="http://schemas.microsoft.com/office/drawing/2014/main" id="{44F9BA51-30B3-4189-8471-7B20C322298D}"/>
              </a:ext>
            </a:extLst>
          </p:cNvPr>
          <p:cNvSpPr/>
          <p:nvPr/>
        </p:nvSpPr>
        <p:spPr>
          <a:xfrm rot="10800000">
            <a:off x="-240680" y="2271176"/>
            <a:ext cx="3073708" cy="2612185"/>
          </a:xfrm>
          <a:prstGeom prst="triangle">
            <a:avLst>
              <a:gd name="adj" fmla="val 46372"/>
            </a:avLst>
          </a:prstGeom>
          <a:solidFill>
            <a:srgbClr val="E84E0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riangle isocèle 17">
            <a:extLst>
              <a:ext uri="{FF2B5EF4-FFF2-40B4-BE49-F238E27FC236}">
                <a16:creationId xmlns:a16="http://schemas.microsoft.com/office/drawing/2014/main" id="{44F9BA51-30B3-4189-8471-7B20C322298D}"/>
              </a:ext>
            </a:extLst>
          </p:cNvPr>
          <p:cNvSpPr/>
          <p:nvPr/>
        </p:nvSpPr>
        <p:spPr>
          <a:xfrm>
            <a:off x="7806451" y="2172259"/>
            <a:ext cx="3095287" cy="2663735"/>
          </a:xfrm>
          <a:prstGeom prst="triangle">
            <a:avLst/>
          </a:prstGeom>
          <a:solidFill>
            <a:srgbClr val="2A2E4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ZoneTexte 22"/>
          <p:cNvSpPr txBox="1"/>
          <p:nvPr/>
        </p:nvSpPr>
        <p:spPr>
          <a:xfrm>
            <a:off x="1" y="2146540"/>
            <a:ext cx="12191999" cy="11695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Découvrez </a:t>
            </a:r>
            <a:endParaRPr lang="fr-FR" sz="3200" b="1" dirty="0">
              <a:solidFill>
                <a:srgbClr val="2A2E4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fr-FR" sz="3200" b="1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l’Université </a:t>
            </a:r>
            <a:r>
              <a:rPr lang="fr-FR" sz="3200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Grenoble </a:t>
            </a:r>
            <a:r>
              <a:rPr lang="fr-FR" sz="3200" b="1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Alpes</a:t>
            </a:r>
          </a:p>
          <a:p>
            <a:pPr algn="ctr"/>
            <a:endParaRPr lang="fr-FR" sz="600" b="1" dirty="0">
              <a:solidFill>
                <a:srgbClr val="2A2E4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0FC2CFE-5343-4465-AFF3-D0020D718185}"/>
              </a:ext>
            </a:extLst>
          </p:cNvPr>
          <p:cNvSpPr txBox="1"/>
          <p:nvPr/>
        </p:nvSpPr>
        <p:spPr>
          <a:xfrm>
            <a:off x="8657524" y="5918895"/>
            <a:ext cx="3272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Nom de l’intervenant</a:t>
            </a:r>
            <a:endParaRPr lang="en-US" sz="1600" dirty="0">
              <a:solidFill>
                <a:srgbClr val="2A2E4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r"/>
            <a:r>
              <a:rPr lang="en-US" sz="16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--/--/202-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311773E-D0E2-40DE-81C0-E238E0E3A103}"/>
              </a:ext>
            </a:extLst>
          </p:cNvPr>
          <p:cNvSpPr txBox="1"/>
          <p:nvPr/>
        </p:nvSpPr>
        <p:spPr>
          <a:xfrm>
            <a:off x="6390968" y="5035108"/>
            <a:ext cx="5550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Formation, recherche et </a:t>
            </a:r>
            <a:r>
              <a:rPr lang="fr-FR" sz="2000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innovation dans un environnement de pointe</a:t>
            </a:r>
            <a:endParaRPr lang="en-US" sz="2000" b="1" dirty="0">
              <a:solidFill>
                <a:srgbClr val="2A2E4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6" name="Straight Connector 4">
            <a:extLst>
              <a:ext uri="{FF2B5EF4-FFF2-40B4-BE49-F238E27FC236}">
                <a16:creationId xmlns:a16="http://schemas.microsoft.com/office/drawing/2014/main" id="{A678B655-9959-48D8-A9C2-5CF2DF6F8E7E}"/>
              </a:ext>
            </a:extLst>
          </p:cNvPr>
          <p:cNvCxnSpPr>
            <a:cxnSpLocks/>
          </p:cNvCxnSpPr>
          <p:nvPr/>
        </p:nvCxnSpPr>
        <p:spPr>
          <a:xfrm>
            <a:off x="0" y="3306920"/>
            <a:ext cx="12192000" cy="0"/>
          </a:xfrm>
          <a:prstGeom prst="line">
            <a:avLst/>
          </a:prstGeom>
          <a:ln w="28575">
            <a:solidFill>
              <a:srgbClr val="E84E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4">
            <a:extLst>
              <a:ext uri="{FF2B5EF4-FFF2-40B4-BE49-F238E27FC236}">
                <a16:creationId xmlns:a16="http://schemas.microsoft.com/office/drawing/2014/main" id="{A678B655-9959-48D8-A9C2-5CF2DF6F8E7E}"/>
              </a:ext>
            </a:extLst>
          </p:cNvPr>
          <p:cNvCxnSpPr>
            <a:cxnSpLocks/>
          </p:cNvCxnSpPr>
          <p:nvPr/>
        </p:nvCxnSpPr>
        <p:spPr>
          <a:xfrm>
            <a:off x="0" y="2149818"/>
            <a:ext cx="12192000" cy="0"/>
          </a:xfrm>
          <a:prstGeom prst="line">
            <a:avLst/>
          </a:prstGeom>
          <a:ln w="28575">
            <a:solidFill>
              <a:srgbClr val="E84E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52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5571" y="276849"/>
            <a:ext cx="9568010" cy="8243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3200" b="1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Organisation académique de l’UGA</a:t>
            </a:r>
          </a:p>
        </p:txBody>
      </p:sp>
      <p:cxnSp>
        <p:nvCxnSpPr>
          <p:cNvPr id="54" name="Straight Connector 4">
            <a:extLst>
              <a:ext uri="{FF2B5EF4-FFF2-40B4-BE49-F238E27FC236}">
                <a16:creationId xmlns:a16="http://schemas.microsoft.com/office/drawing/2014/main" id="{4FBA00D2-AD5B-45F4-AA8B-E7BC6D8A014E}"/>
              </a:ext>
            </a:extLst>
          </p:cNvPr>
          <p:cNvCxnSpPr>
            <a:cxnSpLocks/>
          </p:cNvCxnSpPr>
          <p:nvPr/>
        </p:nvCxnSpPr>
        <p:spPr>
          <a:xfrm>
            <a:off x="318052" y="904459"/>
            <a:ext cx="3759933" cy="1"/>
          </a:xfrm>
          <a:prstGeom prst="line">
            <a:avLst/>
          </a:prstGeom>
          <a:ln w="28575">
            <a:solidFill>
              <a:srgbClr val="E84E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067937" y="709856"/>
            <a:ext cx="4254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Nos facultés, écoles et instituts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418879" y="1257038"/>
            <a:ext cx="11354242" cy="2737624"/>
            <a:chOff x="361189" y="1257038"/>
            <a:chExt cx="11354242" cy="2737624"/>
          </a:xfrm>
        </p:grpSpPr>
        <p:sp>
          <p:nvSpPr>
            <p:cNvPr id="14" name="ZoneTexte 13"/>
            <p:cNvSpPr txBox="1"/>
            <p:nvPr/>
          </p:nvSpPr>
          <p:spPr>
            <a:xfrm>
              <a:off x="6297917" y="1259667"/>
              <a:ext cx="5412302" cy="162107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E84E0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t" anchorCtr="0">
              <a:noAutofit/>
            </a:bodyPr>
            <a:lstStyle/>
            <a:p>
              <a:pPr lvl="0" algn="l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100" b="1" kern="1200" dirty="0">
                <a:solidFill>
                  <a:schemeClr val="bg1"/>
                </a:solidFill>
              </a:endParaRPr>
            </a:p>
            <a:p>
              <a:pPr marL="57150" lvl="1" indent="-57150" algn="l" defTabSz="4667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050" kern="1200" dirty="0" smtClean="0">
                  <a:solidFill>
                    <a:srgbClr val="202C41"/>
                  </a:solidFill>
                </a:rPr>
                <a:t> </a:t>
              </a:r>
              <a:r>
                <a:rPr lang="fr-FR" sz="1050" kern="1200" dirty="0" smtClean="0">
                  <a:solidFill>
                    <a:srgbClr val="2A2E46"/>
                  </a:solidFill>
                </a:rPr>
                <a:t>UFR arts et sciences humaines (ARSH)</a:t>
              </a:r>
              <a:endParaRPr lang="fr-FR" sz="1050" kern="1200" dirty="0">
                <a:solidFill>
                  <a:srgbClr val="2A2E46"/>
                </a:solidFill>
              </a:endParaRPr>
            </a:p>
            <a:p>
              <a:pPr marL="57150" lvl="1" indent="-57150" algn="l" defTabSz="4667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050" kern="1200" dirty="0" smtClean="0">
                  <a:solidFill>
                    <a:srgbClr val="2A2E46"/>
                  </a:solidFill>
                </a:rPr>
                <a:t> UFR de langues étrangères (LE)</a:t>
              </a:r>
              <a:endParaRPr lang="fr-FR" sz="1050" kern="1200" dirty="0">
                <a:solidFill>
                  <a:srgbClr val="2A2E46"/>
                </a:solidFill>
              </a:endParaRPr>
            </a:p>
            <a:p>
              <a:pPr marL="57150" lvl="1" indent="-57150" algn="l" defTabSz="4667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050" kern="1200" dirty="0" smtClean="0">
                  <a:solidFill>
                    <a:srgbClr val="2A2E46"/>
                  </a:solidFill>
                </a:rPr>
                <a:t> UFR langage, lettres, arts du spectacle, information et communication </a:t>
              </a:r>
            </a:p>
            <a:p>
              <a:pPr marL="0" lvl="1" defTabSz="4667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1050" dirty="0">
                  <a:solidFill>
                    <a:srgbClr val="2A2E46"/>
                  </a:solidFill>
                </a:rPr>
                <a:t> </a:t>
              </a:r>
              <a:r>
                <a:rPr lang="fr-FR" sz="1050" dirty="0" smtClean="0">
                  <a:solidFill>
                    <a:srgbClr val="2A2E46"/>
                  </a:solidFill>
                </a:rPr>
                <a:t> </a:t>
              </a:r>
              <a:r>
                <a:rPr lang="fr-FR" sz="1050" dirty="0">
                  <a:solidFill>
                    <a:srgbClr val="2A2E46"/>
                  </a:solidFill>
                </a:rPr>
                <a:t>(LLASIC</a:t>
              </a:r>
              <a:r>
                <a:rPr lang="fr-FR" sz="1050" dirty="0" smtClean="0">
                  <a:solidFill>
                    <a:srgbClr val="2A2E46"/>
                  </a:solidFill>
                </a:rPr>
                <a:t>)</a:t>
              </a:r>
              <a:endParaRPr lang="fr-FR" sz="1050" kern="1200" dirty="0" smtClean="0">
                <a:solidFill>
                  <a:srgbClr val="2A2E46"/>
                </a:solidFill>
              </a:endParaRPr>
            </a:p>
            <a:p>
              <a:pPr marL="57150" lvl="1" indent="-57150" algn="l" defTabSz="4667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050" dirty="0">
                  <a:solidFill>
                    <a:srgbClr val="2A2E46"/>
                  </a:solidFill>
                </a:rPr>
                <a:t> </a:t>
              </a:r>
              <a:r>
                <a:rPr lang="fr-FR" sz="1050" kern="1200" dirty="0" smtClean="0">
                  <a:solidFill>
                    <a:srgbClr val="2A2E46"/>
                  </a:solidFill>
                </a:rPr>
                <a:t>UFR sciences de l’Homme et de la société (SHS)</a:t>
              </a:r>
              <a:endParaRPr lang="fr-FR" sz="1050" kern="1200" dirty="0">
                <a:solidFill>
                  <a:srgbClr val="2A2E46"/>
                </a:solidFill>
              </a:endParaRPr>
            </a:p>
            <a:p>
              <a:pPr marL="57150" lvl="1" indent="-57150" algn="l" defTabSz="4667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050" kern="1200" dirty="0" smtClean="0">
                  <a:solidFill>
                    <a:srgbClr val="2A2E46"/>
                  </a:solidFill>
                </a:rPr>
                <a:t> UFR sciences et techniques des activités physiques et sportives (STAPS)</a:t>
              </a:r>
              <a:endParaRPr lang="fr-FR" sz="1050" kern="1200" dirty="0">
                <a:solidFill>
                  <a:srgbClr val="2A2E46"/>
                </a:solidFill>
              </a:endParaRPr>
            </a:p>
            <a:p>
              <a:pPr marL="57150" lvl="1" indent="-57150" algn="l" defTabSz="4667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050" kern="1200" dirty="0" smtClean="0">
                  <a:solidFill>
                    <a:srgbClr val="2A2E46"/>
                  </a:solidFill>
                </a:rPr>
                <a:t> Faculté de médecine</a:t>
              </a:r>
              <a:endParaRPr lang="fr-FR" sz="1050" kern="1200" dirty="0">
                <a:solidFill>
                  <a:srgbClr val="2A2E46"/>
                </a:solidFill>
              </a:endParaRPr>
            </a:p>
            <a:p>
              <a:pPr marL="57150" lvl="1" indent="-57150" algn="l" defTabSz="4667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050" kern="1200" dirty="0" smtClean="0">
                  <a:solidFill>
                    <a:srgbClr val="2A2E46"/>
                  </a:solidFill>
                </a:rPr>
                <a:t> Faculté de pharmacie</a:t>
              </a:r>
              <a:endParaRPr lang="fr-FR" sz="1050" kern="1200" dirty="0">
                <a:solidFill>
                  <a:srgbClr val="2A2E46"/>
                </a:solidFill>
              </a:endParaRPr>
            </a:p>
          </p:txBody>
        </p:sp>
        <p:grpSp>
          <p:nvGrpSpPr>
            <p:cNvPr id="6" name="Groupe 5"/>
            <p:cNvGrpSpPr/>
            <p:nvPr/>
          </p:nvGrpSpPr>
          <p:grpSpPr>
            <a:xfrm>
              <a:off x="361189" y="1270933"/>
              <a:ext cx="5405725" cy="1288578"/>
              <a:chOff x="247330" y="66390"/>
              <a:chExt cx="2777696" cy="1385454"/>
            </a:xfrm>
            <a:solidFill>
              <a:schemeClr val="bg1"/>
            </a:solidFill>
          </p:grpSpPr>
          <p:sp>
            <p:nvSpPr>
              <p:cNvPr id="7" name="Rectangle 6"/>
              <p:cNvSpPr/>
              <p:nvPr/>
            </p:nvSpPr>
            <p:spPr>
              <a:xfrm>
                <a:off x="247330" y="66390"/>
                <a:ext cx="2777696" cy="1385454"/>
              </a:xfrm>
              <a:prstGeom prst="rect">
                <a:avLst/>
              </a:prstGeom>
              <a:grpFill/>
              <a:ln w="12700">
                <a:solidFill>
                  <a:srgbClr val="E84E0F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ZoneTexte 7"/>
              <p:cNvSpPr txBox="1"/>
              <p:nvPr/>
            </p:nvSpPr>
            <p:spPr>
              <a:xfrm>
                <a:off x="247330" y="66390"/>
                <a:ext cx="2777696" cy="1385454"/>
              </a:xfrm>
              <a:prstGeom prst="rect">
                <a:avLst/>
              </a:prstGeom>
              <a:grpFill/>
              <a:ln w="12700">
                <a:solidFill>
                  <a:srgbClr val="E84E0F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1910" tIns="41910" rIns="41910" bIns="41910" numCol="1" spcCol="1270" anchor="t" anchorCtr="0">
                <a:noAutofit/>
              </a:bodyPr>
              <a:lstStyle/>
              <a:p>
                <a:pPr lvl="0" algn="l" defTabSz="46672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sz="1100" b="1" kern="1200" dirty="0" smtClean="0">
                  <a:solidFill>
                    <a:schemeClr val="bg1"/>
                  </a:solidFill>
                </a:endParaRPr>
              </a:p>
              <a:p>
                <a:pPr marL="57150" lvl="1" indent="-57150" algn="l" defTabSz="466725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fr-FR" sz="1050" kern="1200" dirty="0" smtClean="0">
                    <a:solidFill>
                      <a:srgbClr val="202C41"/>
                    </a:solidFill>
                  </a:rPr>
                  <a:t> </a:t>
                </a:r>
                <a:r>
                  <a:rPr lang="fr-FR" sz="1050" kern="1200" dirty="0" smtClean="0">
                    <a:solidFill>
                      <a:srgbClr val="2A2E46"/>
                    </a:solidFill>
                  </a:rPr>
                  <a:t>UFR de chimie et de biologie</a:t>
                </a:r>
              </a:p>
              <a:p>
                <a:pPr marL="57150" lvl="1" indent="-57150" algn="l" defTabSz="466725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fr-FR" sz="1050" kern="1200" dirty="0" smtClean="0">
                    <a:solidFill>
                      <a:srgbClr val="2A2E46"/>
                    </a:solidFill>
                  </a:rPr>
                  <a:t> UFR informatique, mathématiques, mathématiques appliquées de Grenoble</a:t>
                </a:r>
              </a:p>
              <a:p>
                <a:pPr marL="0" lvl="1" algn="l" defTabSz="466725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fr-FR" sz="1050" dirty="0">
                    <a:solidFill>
                      <a:srgbClr val="2A2E46"/>
                    </a:solidFill>
                  </a:rPr>
                  <a:t> </a:t>
                </a:r>
                <a:r>
                  <a:rPr lang="fr-FR" sz="1050" dirty="0" smtClean="0">
                    <a:solidFill>
                      <a:srgbClr val="2A2E46"/>
                    </a:solidFill>
                  </a:rPr>
                  <a:t> (IM2AG)</a:t>
                </a:r>
                <a:r>
                  <a:rPr lang="fr-FR" sz="1050" kern="1200" dirty="0" smtClean="0">
                    <a:solidFill>
                      <a:srgbClr val="2A2E46"/>
                    </a:solidFill>
                  </a:rPr>
                  <a:t>                          </a:t>
                </a:r>
              </a:p>
              <a:p>
                <a:pPr marL="57150" lvl="1" indent="-57150" algn="l" defTabSz="466725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fr-FR" sz="1050" dirty="0">
                    <a:solidFill>
                      <a:srgbClr val="2A2E46"/>
                    </a:solidFill>
                  </a:rPr>
                  <a:t> </a:t>
                </a:r>
                <a:r>
                  <a:rPr lang="fr-FR" sz="1050" kern="1200" dirty="0" smtClean="0">
                    <a:solidFill>
                      <a:srgbClr val="2A2E46"/>
                    </a:solidFill>
                  </a:rPr>
                  <a:t>UFR physique, ingénierie, terre, environnement, mécanique (PhITEM)</a:t>
                </a:r>
                <a:endParaRPr lang="fr-FR" sz="1050" kern="1200" dirty="0">
                  <a:solidFill>
                    <a:srgbClr val="2A2E46"/>
                  </a:solidFill>
                </a:endParaRPr>
              </a:p>
              <a:p>
                <a:pPr marL="57150" lvl="1" indent="-57150" algn="l" defTabSz="466725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fr-FR" sz="1050" kern="1200" dirty="0" smtClean="0">
                    <a:solidFill>
                      <a:srgbClr val="2A2E46"/>
                    </a:solidFill>
                  </a:rPr>
                  <a:t> Observatoire des sciences de l’univers de Grenoble (OSUG)</a:t>
                </a:r>
                <a:endParaRPr lang="fr-FR" sz="1050" kern="1200" dirty="0">
                  <a:solidFill>
                    <a:srgbClr val="2A2E46"/>
                  </a:solidFill>
                </a:endParaRPr>
              </a:p>
              <a:p>
                <a:pPr marL="57150" lvl="1" indent="-57150" algn="l" defTabSz="466725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fr-FR" sz="1050" kern="1200" dirty="0" smtClean="0">
                    <a:solidFill>
                      <a:srgbClr val="2A2E46"/>
                    </a:solidFill>
                  </a:rPr>
                  <a:t> Département de la licence sciences et technologies (DLST)</a:t>
                </a:r>
                <a:endParaRPr lang="fr-FR" sz="1050" kern="1200" dirty="0">
                  <a:solidFill>
                    <a:srgbClr val="2A2E46"/>
                  </a:solidFill>
                </a:endParaRPr>
              </a:p>
            </p:txBody>
          </p:sp>
        </p:grpSp>
        <p:grpSp>
          <p:nvGrpSpPr>
            <p:cNvPr id="59" name="Groupe 58"/>
            <p:cNvGrpSpPr/>
            <p:nvPr/>
          </p:nvGrpSpPr>
          <p:grpSpPr>
            <a:xfrm>
              <a:off x="364275" y="1272435"/>
              <a:ext cx="5402639" cy="217154"/>
              <a:chOff x="247330" y="66390"/>
              <a:chExt cx="2777696" cy="1385454"/>
            </a:xfrm>
            <a:solidFill>
              <a:srgbClr val="E84E0F"/>
            </a:solidFill>
          </p:grpSpPr>
          <p:sp>
            <p:nvSpPr>
              <p:cNvPr id="60" name="Rectangle 59"/>
              <p:cNvSpPr/>
              <p:nvPr/>
            </p:nvSpPr>
            <p:spPr>
              <a:xfrm>
                <a:off x="247330" y="66390"/>
                <a:ext cx="2777696" cy="1385454"/>
              </a:xfrm>
              <a:prstGeom prst="rect">
                <a:avLst/>
              </a:prstGeom>
              <a:grpFill/>
              <a:ln>
                <a:solidFill>
                  <a:srgbClr val="E84E0F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1" name="ZoneTexte 60"/>
              <p:cNvSpPr txBox="1"/>
              <p:nvPr/>
            </p:nvSpPr>
            <p:spPr>
              <a:xfrm>
                <a:off x="247330" y="66390"/>
                <a:ext cx="2777696" cy="1385454"/>
              </a:xfrm>
              <a:prstGeom prst="rect">
                <a:avLst/>
              </a:prstGeom>
              <a:grpFill/>
              <a:ln>
                <a:solidFill>
                  <a:srgbClr val="E84E0F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1910" tIns="41910" rIns="41910" bIns="41910" numCol="1" spcCol="1270" anchor="ctr" anchorCtr="0">
                <a:noAutofit/>
              </a:bodyPr>
              <a:lstStyle/>
              <a:p>
                <a:pPr lvl="0" defTabSz="46672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100" b="1" kern="1200" dirty="0" smtClean="0">
                    <a:solidFill>
                      <a:schemeClr val="bg1"/>
                    </a:solidFill>
                  </a:rPr>
                  <a:t>Faculté des sciences</a:t>
                </a:r>
              </a:p>
            </p:txBody>
          </p:sp>
        </p:grpSp>
        <p:grpSp>
          <p:nvGrpSpPr>
            <p:cNvPr id="53" name="Groupe 52"/>
            <p:cNvGrpSpPr/>
            <p:nvPr/>
          </p:nvGrpSpPr>
          <p:grpSpPr>
            <a:xfrm>
              <a:off x="6302961" y="3012744"/>
              <a:ext cx="5402639" cy="234671"/>
              <a:chOff x="247330" y="66390"/>
              <a:chExt cx="2777696" cy="1385454"/>
            </a:xfrm>
            <a:solidFill>
              <a:srgbClr val="E84E0F"/>
            </a:solidFill>
          </p:grpSpPr>
          <p:sp>
            <p:nvSpPr>
              <p:cNvPr id="55" name="Rectangle 54"/>
              <p:cNvSpPr/>
              <p:nvPr/>
            </p:nvSpPr>
            <p:spPr>
              <a:xfrm>
                <a:off x="247330" y="66390"/>
                <a:ext cx="2777696" cy="1385454"/>
              </a:xfrm>
              <a:prstGeom prst="rect">
                <a:avLst/>
              </a:prstGeom>
              <a:grpFill/>
              <a:ln>
                <a:solidFill>
                  <a:srgbClr val="E84E0F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6" name="ZoneTexte 55"/>
              <p:cNvSpPr txBox="1"/>
              <p:nvPr/>
            </p:nvSpPr>
            <p:spPr>
              <a:xfrm>
                <a:off x="247330" y="66390"/>
                <a:ext cx="2777696" cy="1385454"/>
              </a:xfrm>
              <a:prstGeom prst="rect">
                <a:avLst/>
              </a:prstGeom>
              <a:grpFill/>
              <a:ln>
                <a:solidFill>
                  <a:srgbClr val="E84E0F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1910" tIns="41910" rIns="41910" bIns="41910" numCol="1" spcCol="1270" anchor="ctr" anchorCtr="0">
                <a:noAutofit/>
              </a:bodyPr>
              <a:lstStyle/>
              <a:p>
                <a:pPr lvl="0" defTabSz="46672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100" b="1" kern="1200" dirty="0" smtClean="0">
                    <a:solidFill>
                      <a:schemeClr val="bg1"/>
                    </a:solidFill>
                  </a:rPr>
                  <a:t>Faculté d’économie</a:t>
                </a:r>
              </a:p>
            </p:txBody>
          </p:sp>
        </p:grpSp>
        <p:grpSp>
          <p:nvGrpSpPr>
            <p:cNvPr id="57" name="Groupe 56"/>
            <p:cNvGrpSpPr/>
            <p:nvPr/>
          </p:nvGrpSpPr>
          <p:grpSpPr>
            <a:xfrm>
              <a:off x="6307877" y="3391288"/>
              <a:ext cx="5402639" cy="234671"/>
              <a:chOff x="247330" y="66390"/>
              <a:chExt cx="2777696" cy="1385454"/>
            </a:xfrm>
            <a:solidFill>
              <a:srgbClr val="E84E0F"/>
            </a:solidFill>
          </p:grpSpPr>
          <p:sp>
            <p:nvSpPr>
              <p:cNvPr id="58" name="Rectangle 57"/>
              <p:cNvSpPr/>
              <p:nvPr/>
            </p:nvSpPr>
            <p:spPr>
              <a:xfrm>
                <a:off x="247330" y="66390"/>
                <a:ext cx="2777696" cy="1385454"/>
              </a:xfrm>
              <a:prstGeom prst="rect">
                <a:avLst/>
              </a:prstGeom>
              <a:grpFill/>
              <a:ln>
                <a:solidFill>
                  <a:srgbClr val="E84E0F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7" name="ZoneTexte 76"/>
              <p:cNvSpPr txBox="1"/>
              <p:nvPr/>
            </p:nvSpPr>
            <p:spPr>
              <a:xfrm>
                <a:off x="247330" y="66390"/>
                <a:ext cx="2777696" cy="1385454"/>
              </a:xfrm>
              <a:prstGeom prst="rect">
                <a:avLst/>
              </a:prstGeom>
              <a:grpFill/>
              <a:ln>
                <a:solidFill>
                  <a:srgbClr val="E84E0F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1910" tIns="41910" rIns="41910" bIns="41910" numCol="1" spcCol="1270" anchor="ctr" anchorCtr="0">
                <a:noAutofit/>
              </a:bodyPr>
              <a:lstStyle/>
              <a:p>
                <a:pPr lvl="0" defTabSz="46672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100" b="1" kern="1200" dirty="0" smtClean="0">
                    <a:solidFill>
                      <a:schemeClr val="bg1"/>
                    </a:solidFill>
                  </a:rPr>
                  <a:t>Faculté de droit</a:t>
                </a:r>
              </a:p>
            </p:txBody>
          </p:sp>
        </p:grpSp>
        <p:grpSp>
          <p:nvGrpSpPr>
            <p:cNvPr id="78" name="Groupe 77"/>
            <p:cNvGrpSpPr/>
            <p:nvPr/>
          </p:nvGrpSpPr>
          <p:grpSpPr>
            <a:xfrm>
              <a:off x="6312792" y="3759991"/>
              <a:ext cx="5402639" cy="234671"/>
              <a:chOff x="247330" y="66390"/>
              <a:chExt cx="2777696" cy="1385454"/>
            </a:xfrm>
            <a:solidFill>
              <a:srgbClr val="E84E0F"/>
            </a:solidFill>
          </p:grpSpPr>
          <p:sp>
            <p:nvSpPr>
              <p:cNvPr id="79" name="Rectangle 78"/>
              <p:cNvSpPr/>
              <p:nvPr/>
            </p:nvSpPr>
            <p:spPr>
              <a:xfrm>
                <a:off x="247330" y="66390"/>
                <a:ext cx="2777696" cy="1385454"/>
              </a:xfrm>
              <a:prstGeom prst="rect">
                <a:avLst/>
              </a:prstGeom>
              <a:grpFill/>
              <a:ln>
                <a:solidFill>
                  <a:srgbClr val="E84E0F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0" name="ZoneTexte 79"/>
              <p:cNvSpPr txBox="1"/>
              <p:nvPr/>
            </p:nvSpPr>
            <p:spPr>
              <a:xfrm>
                <a:off x="247330" y="66390"/>
                <a:ext cx="2777696" cy="1385454"/>
              </a:xfrm>
              <a:prstGeom prst="rect">
                <a:avLst/>
              </a:prstGeom>
              <a:grpFill/>
              <a:ln>
                <a:solidFill>
                  <a:srgbClr val="E84E0F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1910" tIns="41910" rIns="41910" bIns="41910" numCol="1" spcCol="1270" anchor="ctr" anchorCtr="0">
                <a:noAutofit/>
              </a:bodyPr>
              <a:lstStyle/>
              <a:p>
                <a:pPr lvl="0" defTabSz="46672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100" b="1" kern="1200" dirty="0" smtClean="0">
                    <a:solidFill>
                      <a:schemeClr val="bg1"/>
                    </a:solidFill>
                  </a:rPr>
                  <a:t>Institut d’urbanisme et de géographie alpine</a:t>
                </a:r>
              </a:p>
            </p:txBody>
          </p:sp>
        </p:grpSp>
        <p:grpSp>
          <p:nvGrpSpPr>
            <p:cNvPr id="87" name="Groupe 86"/>
            <p:cNvGrpSpPr/>
            <p:nvPr/>
          </p:nvGrpSpPr>
          <p:grpSpPr>
            <a:xfrm>
              <a:off x="375937" y="2701526"/>
              <a:ext cx="5405725" cy="1288578"/>
              <a:chOff x="247330" y="66390"/>
              <a:chExt cx="2777696" cy="1385454"/>
            </a:xfrm>
            <a:solidFill>
              <a:schemeClr val="bg1"/>
            </a:solidFill>
          </p:grpSpPr>
          <p:sp>
            <p:nvSpPr>
              <p:cNvPr id="88" name="Rectangle 87"/>
              <p:cNvSpPr/>
              <p:nvPr/>
            </p:nvSpPr>
            <p:spPr>
              <a:xfrm>
                <a:off x="247330" y="66390"/>
                <a:ext cx="2777696" cy="1385454"/>
              </a:xfrm>
              <a:prstGeom prst="rect">
                <a:avLst/>
              </a:prstGeom>
              <a:grpFill/>
              <a:ln w="12700">
                <a:solidFill>
                  <a:srgbClr val="E84E0F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9" name="ZoneTexte 88"/>
              <p:cNvSpPr txBox="1"/>
              <p:nvPr/>
            </p:nvSpPr>
            <p:spPr>
              <a:xfrm>
                <a:off x="247330" y="66390"/>
                <a:ext cx="2777696" cy="1385454"/>
              </a:xfrm>
              <a:prstGeom prst="rect">
                <a:avLst/>
              </a:prstGeom>
              <a:grpFill/>
              <a:ln w="12700">
                <a:solidFill>
                  <a:srgbClr val="E84E0F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1910" tIns="41910" rIns="41910" bIns="41910" numCol="1" spcCol="1270" anchor="t" anchorCtr="0">
                <a:noAutofit/>
              </a:bodyPr>
              <a:lstStyle/>
              <a:p>
                <a:pPr lvl="0" algn="l" defTabSz="46672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fr-FR" sz="1100" b="1" kern="1200" dirty="0" smtClean="0">
                  <a:solidFill>
                    <a:schemeClr val="bg1"/>
                  </a:solidFill>
                </a:endParaRPr>
              </a:p>
              <a:p>
                <a:pPr marL="57150" lvl="1" indent="-57150" defTabSz="466725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fr-FR" sz="1050" kern="1200" dirty="0" smtClean="0">
                    <a:solidFill>
                      <a:srgbClr val="202C41"/>
                    </a:solidFill>
                  </a:rPr>
                  <a:t> </a:t>
                </a:r>
                <a:r>
                  <a:rPr lang="fr-FR" sz="1050" dirty="0">
                    <a:solidFill>
                      <a:srgbClr val="2A2E46"/>
                    </a:solidFill>
                  </a:rPr>
                  <a:t>Institut universitaire de technologie 1 (IUT1)</a:t>
                </a:r>
              </a:p>
              <a:p>
                <a:pPr marL="0" lvl="1" defTabSz="466725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fr-FR" sz="1050" dirty="0" smtClean="0">
                    <a:solidFill>
                      <a:srgbClr val="2A2E46"/>
                    </a:solidFill>
                  </a:rPr>
                  <a:t>  (</a:t>
                </a:r>
                <a:r>
                  <a:rPr lang="fr-FR" sz="1050" dirty="0">
                    <a:solidFill>
                      <a:srgbClr val="2A2E46"/>
                    </a:solidFill>
                  </a:rPr>
                  <a:t>Sciences et technologies)</a:t>
                </a:r>
              </a:p>
              <a:p>
                <a:pPr marL="57150" lvl="1" indent="-57150" defTabSz="466725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fr-FR" sz="1050" dirty="0">
                    <a:solidFill>
                      <a:srgbClr val="2A2E46"/>
                    </a:solidFill>
                  </a:rPr>
                  <a:t> Institut universitaire de technologie 2 (IUT2)</a:t>
                </a:r>
              </a:p>
              <a:p>
                <a:pPr marL="0" lvl="1" defTabSz="466725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fr-FR" sz="1050" dirty="0" smtClean="0">
                    <a:solidFill>
                      <a:srgbClr val="2A2E46"/>
                    </a:solidFill>
                  </a:rPr>
                  <a:t>  (</a:t>
                </a:r>
                <a:r>
                  <a:rPr lang="fr-FR" sz="1050" dirty="0">
                    <a:solidFill>
                      <a:srgbClr val="2A2E46"/>
                    </a:solidFill>
                  </a:rPr>
                  <a:t>Sciences </a:t>
                </a:r>
                <a:r>
                  <a:rPr lang="fr-FR" sz="1050" dirty="0" smtClean="0">
                    <a:solidFill>
                      <a:srgbClr val="2A2E46"/>
                    </a:solidFill>
                  </a:rPr>
                  <a:t>sociales et technologies)</a:t>
                </a:r>
                <a:endParaRPr lang="fr-FR" sz="1050" dirty="0">
                  <a:solidFill>
                    <a:srgbClr val="2A2E46"/>
                  </a:solidFill>
                </a:endParaRPr>
              </a:p>
              <a:p>
                <a:pPr marL="57150" lvl="1" indent="-57150" defTabSz="466725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fr-FR" sz="1050" dirty="0">
                    <a:solidFill>
                      <a:srgbClr val="2A2E46"/>
                    </a:solidFill>
                  </a:rPr>
                  <a:t> Institut universitaire de technologie de Valence (IUT de Valence)</a:t>
                </a:r>
              </a:p>
              <a:p>
                <a:pPr marL="0" lvl="1" defTabSz="466725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fr-FR" sz="1050" dirty="0" smtClean="0">
                    <a:solidFill>
                      <a:srgbClr val="2A2E46"/>
                    </a:solidFill>
                  </a:rPr>
                  <a:t>  (Sciences </a:t>
                </a:r>
                <a:r>
                  <a:rPr lang="fr-FR" sz="1050" dirty="0">
                    <a:solidFill>
                      <a:srgbClr val="2A2E46"/>
                    </a:solidFill>
                  </a:rPr>
                  <a:t>et technologies de l’information et de la </a:t>
                </a:r>
                <a:r>
                  <a:rPr lang="fr-FR" sz="1050" dirty="0" smtClean="0">
                    <a:solidFill>
                      <a:srgbClr val="2A2E46"/>
                    </a:solidFill>
                  </a:rPr>
                  <a:t>communication)</a:t>
                </a:r>
                <a:endParaRPr lang="fr-FR" sz="1050" dirty="0">
                  <a:solidFill>
                    <a:srgbClr val="2A2E46"/>
                  </a:solidFill>
                </a:endParaRPr>
              </a:p>
            </p:txBody>
          </p:sp>
        </p:grpSp>
        <p:grpSp>
          <p:nvGrpSpPr>
            <p:cNvPr id="99" name="Groupe 98"/>
            <p:cNvGrpSpPr/>
            <p:nvPr/>
          </p:nvGrpSpPr>
          <p:grpSpPr>
            <a:xfrm>
              <a:off x="379023" y="2703028"/>
              <a:ext cx="5402639" cy="217154"/>
              <a:chOff x="247330" y="66390"/>
              <a:chExt cx="2777696" cy="1385454"/>
            </a:xfrm>
            <a:solidFill>
              <a:srgbClr val="E84E0F"/>
            </a:solidFill>
          </p:grpSpPr>
          <p:sp>
            <p:nvSpPr>
              <p:cNvPr id="100" name="Rectangle 99"/>
              <p:cNvSpPr/>
              <p:nvPr/>
            </p:nvSpPr>
            <p:spPr>
              <a:xfrm>
                <a:off x="247330" y="66390"/>
                <a:ext cx="2777696" cy="1385454"/>
              </a:xfrm>
              <a:prstGeom prst="rect">
                <a:avLst/>
              </a:prstGeom>
              <a:grpFill/>
              <a:ln>
                <a:solidFill>
                  <a:srgbClr val="E84E0F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1" name="ZoneTexte 100"/>
              <p:cNvSpPr txBox="1"/>
              <p:nvPr/>
            </p:nvSpPr>
            <p:spPr>
              <a:xfrm>
                <a:off x="247330" y="66390"/>
                <a:ext cx="2777696" cy="1385454"/>
              </a:xfrm>
              <a:prstGeom prst="rect">
                <a:avLst/>
              </a:prstGeom>
              <a:grpFill/>
              <a:ln>
                <a:solidFill>
                  <a:srgbClr val="E84E0F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1910" tIns="41910" rIns="41910" bIns="41910" numCol="1" spcCol="1270" anchor="ctr" anchorCtr="0">
                <a:noAutofit/>
              </a:bodyPr>
              <a:lstStyle/>
              <a:p>
                <a:pPr lvl="0" defTabSz="46672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100" b="1" dirty="0">
                    <a:solidFill>
                      <a:schemeClr val="bg1"/>
                    </a:solidFill>
                  </a:rPr>
                  <a:t>École universitaire de technologie (EUT)</a:t>
                </a:r>
              </a:p>
            </p:txBody>
          </p:sp>
        </p:grpSp>
        <p:grpSp>
          <p:nvGrpSpPr>
            <p:cNvPr id="102" name="Groupe 101"/>
            <p:cNvGrpSpPr/>
            <p:nvPr/>
          </p:nvGrpSpPr>
          <p:grpSpPr>
            <a:xfrm>
              <a:off x="6306794" y="1257038"/>
              <a:ext cx="5402639" cy="217154"/>
              <a:chOff x="247330" y="66390"/>
              <a:chExt cx="2777696" cy="1385454"/>
            </a:xfrm>
            <a:solidFill>
              <a:srgbClr val="E84E0F"/>
            </a:solidFill>
          </p:grpSpPr>
          <p:sp>
            <p:nvSpPr>
              <p:cNvPr id="103" name="Rectangle 102"/>
              <p:cNvSpPr/>
              <p:nvPr/>
            </p:nvSpPr>
            <p:spPr>
              <a:xfrm>
                <a:off x="247330" y="66390"/>
                <a:ext cx="2777696" cy="13854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4" name="ZoneTexte 103"/>
              <p:cNvSpPr txBox="1"/>
              <p:nvPr/>
            </p:nvSpPr>
            <p:spPr>
              <a:xfrm>
                <a:off x="247330" y="66390"/>
                <a:ext cx="2777696" cy="13854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1910" tIns="41910" rIns="41910" bIns="41910" numCol="1" spcCol="1270" anchor="ctr" anchorCtr="0">
                <a:noAutofit/>
              </a:bodyPr>
              <a:lstStyle/>
              <a:p>
                <a:pPr lvl="0" defTabSz="46672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100" b="1" dirty="0">
                    <a:solidFill>
                      <a:schemeClr val="bg1"/>
                    </a:solidFill>
                  </a:rPr>
                  <a:t>Faculté Humanités, Santé, Santé, Sport, Sociétés (H3S)</a:t>
                </a:r>
              </a:p>
            </p:txBody>
          </p:sp>
        </p:grpSp>
      </p:grpSp>
      <p:grpSp>
        <p:nvGrpSpPr>
          <p:cNvPr id="4" name="Groupe 3"/>
          <p:cNvGrpSpPr/>
          <p:nvPr/>
        </p:nvGrpSpPr>
        <p:grpSpPr>
          <a:xfrm>
            <a:off x="423896" y="4331776"/>
            <a:ext cx="11344208" cy="508756"/>
            <a:chOff x="375843" y="4331776"/>
            <a:chExt cx="11344208" cy="508756"/>
          </a:xfrm>
        </p:grpSpPr>
        <p:grpSp>
          <p:nvGrpSpPr>
            <p:cNvPr id="74" name="Groupe 73"/>
            <p:cNvGrpSpPr/>
            <p:nvPr/>
          </p:nvGrpSpPr>
          <p:grpSpPr>
            <a:xfrm>
              <a:off x="375843" y="4351440"/>
              <a:ext cx="3606221" cy="489092"/>
              <a:chOff x="5253490" y="370798"/>
              <a:chExt cx="2605772" cy="2161568"/>
            </a:xfrm>
            <a:solidFill>
              <a:srgbClr val="2A2E46"/>
            </a:solidFill>
          </p:grpSpPr>
          <p:sp>
            <p:nvSpPr>
              <p:cNvPr id="75" name="Rectangle 74"/>
              <p:cNvSpPr/>
              <p:nvPr/>
            </p:nvSpPr>
            <p:spPr>
              <a:xfrm>
                <a:off x="5253490" y="370798"/>
                <a:ext cx="2605771" cy="216156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6" name="ZoneTexte 75"/>
              <p:cNvSpPr txBox="1"/>
              <p:nvPr/>
            </p:nvSpPr>
            <p:spPr>
              <a:xfrm>
                <a:off x="5253491" y="370798"/>
                <a:ext cx="2605771" cy="216156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1910" tIns="41910" rIns="41910" bIns="41910" numCol="1" spcCol="1270" anchor="ctr" anchorCtr="0">
                <a:noAutofit/>
              </a:bodyPr>
              <a:lstStyle/>
              <a:p>
                <a:pPr lvl="0" algn="ctr" defTabSz="46672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100" b="1" kern="1200" dirty="0" smtClean="0"/>
                  <a:t>Grenoble INP</a:t>
                </a:r>
              </a:p>
              <a:p>
                <a:pPr lvl="0" algn="ctr" defTabSz="46672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100" b="1" kern="1200" dirty="0" smtClean="0"/>
                  <a:t> Institut d’ingénierie et de management</a:t>
                </a:r>
              </a:p>
            </p:txBody>
          </p:sp>
        </p:grpSp>
        <p:grpSp>
          <p:nvGrpSpPr>
            <p:cNvPr id="105" name="Groupe 104"/>
            <p:cNvGrpSpPr/>
            <p:nvPr/>
          </p:nvGrpSpPr>
          <p:grpSpPr>
            <a:xfrm>
              <a:off x="4244839" y="4346524"/>
              <a:ext cx="3606221" cy="489092"/>
              <a:chOff x="5253490" y="370798"/>
              <a:chExt cx="2605772" cy="2161568"/>
            </a:xfrm>
            <a:solidFill>
              <a:srgbClr val="2A2E46"/>
            </a:solidFill>
          </p:grpSpPr>
          <p:sp>
            <p:nvSpPr>
              <p:cNvPr id="106" name="Rectangle 105"/>
              <p:cNvSpPr/>
              <p:nvPr/>
            </p:nvSpPr>
            <p:spPr>
              <a:xfrm>
                <a:off x="5253490" y="370798"/>
                <a:ext cx="2605771" cy="216156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7" name="ZoneTexte 106"/>
              <p:cNvSpPr txBox="1"/>
              <p:nvPr/>
            </p:nvSpPr>
            <p:spPr>
              <a:xfrm>
                <a:off x="5253491" y="370798"/>
                <a:ext cx="2605771" cy="216156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1910" tIns="41910" rIns="41910" bIns="41910" numCol="1" spcCol="1270" anchor="ctr" anchorCtr="0">
                <a:noAutofit/>
              </a:bodyPr>
              <a:lstStyle/>
              <a:p>
                <a:pPr lvl="0" algn="ctr"/>
                <a:r>
                  <a:rPr lang="fr-FR" sz="1100" b="1" dirty="0">
                    <a:solidFill>
                      <a:schemeClr val="bg1"/>
                    </a:solidFill>
                  </a:rPr>
                  <a:t>É</a:t>
                </a:r>
                <a:r>
                  <a:rPr lang="fr-FR" sz="1100" b="1" dirty="0"/>
                  <a:t>cole supérieure d’architecture de Grenoble </a:t>
                </a:r>
              </a:p>
              <a:p>
                <a:pPr lvl="0" algn="ctr"/>
                <a:r>
                  <a:rPr lang="fr-FR" sz="1100" b="1" dirty="0"/>
                  <a:t>(ENSAG</a:t>
                </a:r>
                <a:r>
                  <a:rPr lang="fr-FR" sz="1100" b="1" dirty="0" smtClean="0"/>
                  <a:t>)</a:t>
                </a:r>
                <a:endParaRPr lang="fr-FR" sz="1100" b="1" dirty="0"/>
              </a:p>
            </p:txBody>
          </p:sp>
        </p:grpSp>
        <p:grpSp>
          <p:nvGrpSpPr>
            <p:cNvPr id="108" name="Groupe 107"/>
            <p:cNvGrpSpPr/>
            <p:nvPr/>
          </p:nvGrpSpPr>
          <p:grpSpPr>
            <a:xfrm>
              <a:off x="8113830" y="4331776"/>
              <a:ext cx="3606221" cy="489092"/>
              <a:chOff x="5253490" y="370798"/>
              <a:chExt cx="2605772" cy="2161568"/>
            </a:xfrm>
            <a:solidFill>
              <a:srgbClr val="2A2E46"/>
            </a:solidFill>
          </p:grpSpPr>
          <p:sp>
            <p:nvSpPr>
              <p:cNvPr id="109" name="Rectangle 108"/>
              <p:cNvSpPr/>
              <p:nvPr/>
            </p:nvSpPr>
            <p:spPr>
              <a:xfrm>
                <a:off x="5253490" y="370798"/>
                <a:ext cx="2605771" cy="216156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0" name="ZoneTexte 109"/>
              <p:cNvSpPr txBox="1"/>
              <p:nvPr/>
            </p:nvSpPr>
            <p:spPr>
              <a:xfrm>
                <a:off x="5253491" y="370798"/>
                <a:ext cx="2605771" cy="216156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1910" tIns="41910" rIns="41910" bIns="41910" numCol="1" spcCol="1270" anchor="ctr" anchorCtr="0">
                <a:noAutofit/>
              </a:bodyPr>
              <a:lstStyle/>
              <a:p>
                <a:pPr lvl="0" algn="ctr" defTabSz="46672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100" b="1" dirty="0" smtClean="0"/>
                  <a:t>Sciences </a:t>
                </a:r>
                <a:r>
                  <a:rPr lang="fr-FR" sz="1100" b="1" dirty="0"/>
                  <a:t>Po Grenoble</a:t>
                </a:r>
              </a:p>
            </p:txBody>
          </p:sp>
        </p:grpSp>
      </p:grpSp>
      <p:grpSp>
        <p:nvGrpSpPr>
          <p:cNvPr id="10" name="Groupe 9"/>
          <p:cNvGrpSpPr/>
          <p:nvPr/>
        </p:nvGrpSpPr>
        <p:grpSpPr>
          <a:xfrm>
            <a:off x="2867308" y="5147187"/>
            <a:ext cx="6457384" cy="857678"/>
            <a:chOff x="2657868" y="5147187"/>
            <a:chExt cx="6457384" cy="857678"/>
          </a:xfrm>
          <a:solidFill>
            <a:srgbClr val="0070C0"/>
          </a:solidFill>
        </p:grpSpPr>
        <p:grpSp>
          <p:nvGrpSpPr>
            <p:cNvPr id="33" name="Groupe 32"/>
            <p:cNvGrpSpPr/>
            <p:nvPr/>
          </p:nvGrpSpPr>
          <p:grpSpPr>
            <a:xfrm>
              <a:off x="2657868" y="5152104"/>
              <a:ext cx="3084918" cy="366065"/>
              <a:chOff x="8459353" y="727584"/>
              <a:chExt cx="917521" cy="550513"/>
            </a:xfrm>
            <a:grpFill/>
          </p:grpSpPr>
          <p:sp>
            <p:nvSpPr>
              <p:cNvPr id="46" name="Rectangle 45"/>
              <p:cNvSpPr/>
              <p:nvPr/>
            </p:nvSpPr>
            <p:spPr>
              <a:xfrm>
                <a:off x="8459353" y="727584"/>
                <a:ext cx="917521" cy="550513"/>
              </a:xfrm>
              <a:prstGeom prst="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7" name="ZoneTexte 46"/>
              <p:cNvSpPr txBox="1"/>
              <p:nvPr/>
            </p:nvSpPr>
            <p:spPr>
              <a:xfrm>
                <a:off x="8459353" y="727584"/>
                <a:ext cx="917521" cy="550513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1910" tIns="41910" rIns="41910" bIns="41910" numCol="1" spcCol="1270" anchor="ctr" anchorCtr="0">
                <a:noAutofit/>
              </a:bodyPr>
              <a:lstStyle/>
              <a:p>
                <a:pPr lvl="0" defTabSz="46672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100" b="1" kern="1200" dirty="0" smtClean="0">
                    <a:solidFill>
                      <a:schemeClr val="bg1"/>
                    </a:solidFill>
                  </a:rPr>
                  <a:t>Département sciences Drôme Ardèche</a:t>
                </a:r>
                <a:endParaRPr lang="fr-FR" sz="1100" b="1" kern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1" name="Groupe 70"/>
            <p:cNvGrpSpPr/>
            <p:nvPr/>
          </p:nvGrpSpPr>
          <p:grpSpPr>
            <a:xfrm>
              <a:off x="6025414" y="5147187"/>
              <a:ext cx="3084918" cy="366065"/>
              <a:chOff x="8459353" y="727584"/>
              <a:chExt cx="917521" cy="550513"/>
            </a:xfrm>
            <a:grpFill/>
          </p:grpSpPr>
          <p:sp>
            <p:nvSpPr>
              <p:cNvPr id="72" name="Rectangle 71"/>
              <p:cNvSpPr/>
              <p:nvPr/>
            </p:nvSpPr>
            <p:spPr>
              <a:xfrm>
                <a:off x="8459353" y="727584"/>
                <a:ext cx="917521" cy="550513"/>
              </a:xfrm>
              <a:prstGeom prst="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3" name="ZoneTexte 72"/>
              <p:cNvSpPr txBox="1"/>
              <p:nvPr/>
            </p:nvSpPr>
            <p:spPr>
              <a:xfrm>
                <a:off x="8459353" y="727584"/>
                <a:ext cx="917521" cy="550513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1910" tIns="41910" rIns="41910" bIns="41910" numCol="1" spcCol="1270" anchor="ctr" anchorCtr="0">
                <a:noAutofit/>
              </a:bodyPr>
              <a:lstStyle/>
              <a:p>
                <a:pPr lvl="0" algn="ctr" defTabSz="46672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100" b="1" kern="1200" dirty="0" smtClean="0">
                    <a:solidFill>
                      <a:schemeClr val="bg1"/>
                    </a:solidFill>
                  </a:rPr>
                  <a:t>Service des langues (SDL)</a:t>
                </a:r>
                <a:endParaRPr lang="fr-FR" sz="1100" b="1" kern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1" name="Groupe 80"/>
            <p:cNvGrpSpPr/>
            <p:nvPr/>
          </p:nvGrpSpPr>
          <p:grpSpPr>
            <a:xfrm>
              <a:off x="2662785" y="5638800"/>
              <a:ext cx="3084918" cy="366065"/>
              <a:chOff x="8459353" y="727584"/>
              <a:chExt cx="917521" cy="550513"/>
            </a:xfrm>
            <a:grpFill/>
          </p:grpSpPr>
          <p:sp>
            <p:nvSpPr>
              <p:cNvPr id="82" name="Rectangle 81"/>
              <p:cNvSpPr/>
              <p:nvPr/>
            </p:nvSpPr>
            <p:spPr>
              <a:xfrm>
                <a:off x="8459353" y="727584"/>
                <a:ext cx="917521" cy="550513"/>
              </a:xfrm>
              <a:prstGeom prst="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3" name="ZoneTexte 82"/>
              <p:cNvSpPr txBox="1"/>
              <p:nvPr/>
            </p:nvSpPr>
            <p:spPr>
              <a:xfrm>
                <a:off x="8459353" y="727584"/>
                <a:ext cx="917521" cy="550513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1910" tIns="41910" rIns="41910" bIns="41910" numCol="1" spcCol="1270" anchor="ctr" anchorCtr="0">
                <a:noAutofit/>
              </a:bodyPr>
              <a:lstStyle/>
              <a:p>
                <a:pPr lvl="0" algn="ctr" defTabSz="46672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100" b="1" dirty="0">
                    <a:solidFill>
                      <a:schemeClr val="bg1"/>
                    </a:solidFill>
                  </a:rPr>
                  <a:t>Centre universitaire d’études françaises (CUEF)</a:t>
                </a:r>
              </a:p>
            </p:txBody>
          </p:sp>
        </p:grpSp>
        <p:grpSp>
          <p:nvGrpSpPr>
            <p:cNvPr id="84" name="Groupe 83"/>
            <p:cNvGrpSpPr/>
            <p:nvPr/>
          </p:nvGrpSpPr>
          <p:grpSpPr>
            <a:xfrm>
              <a:off x="6030334" y="5633885"/>
              <a:ext cx="3084918" cy="366065"/>
              <a:chOff x="8459353" y="727584"/>
              <a:chExt cx="917521" cy="550513"/>
            </a:xfrm>
            <a:grpFill/>
          </p:grpSpPr>
          <p:sp>
            <p:nvSpPr>
              <p:cNvPr id="85" name="Rectangle 84"/>
              <p:cNvSpPr/>
              <p:nvPr/>
            </p:nvSpPr>
            <p:spPr>
              <a:xfrm>
                <a:off x="8459353" y="727584"/>
                <a:ext cx="917521" cy="550513"/>
              </a:xfrm>
              <a:prstGeom prst="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6" name="ZoneTexte 85"/>
              <p:cNvSpPr txBox="1"/>
              <p:nvPr/>
            </p:nvSpPr>
            <p:spPr>
              <a:xfrm>
                <a:off x="8459353" y="727584"/>
                <a:ext cx="917521" cy="550513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1910" tIns="41910" rIns="41910" bIns="41910" numCol="1" spcCol="1270" anchor="ctr" anchorCtr="0">
                <a:noAutofit/>
              </a:bodyPr>
              <a:lstStyle/>
              <a:p>
                <a:pPr lvl="0" algn="ctr" defTabSz="466725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100" b="1" dirty="0">
                    <a:solidFill>
                      <a:schemeClr val="bg1"/>
                    </a:solidFill>
                  </a:rPr>
                  <a:t>Institut national supérieur du professorat et de l’éducation</a:t>
                </a:r>
              </a:p>
            </p:txBody>
          </p:sp>
        </p:grpSp>
      </p:grpSp>
      <p:grpSp>
        <p:nvGrpSpPr>
          <p:cNvPr id="90" name="Groupe 89"/>
          <p:cNvGrpSpPr/>
          <p:nvPr/>
        </p:nvGrpSpPr>
        <p:grpSpPr>
          <a:xfrm>
            <a:off x="4553541" y="6125497"/>
            <a:ext cx="3084918" cy="366065"/>
            <a:chOff x="8459353" y="727584"/>
            <a:chExt cx="917521" cy="550513"/>
          </a:xfrm>
          <a:solidFill>
            <a:srgbClr val="0070C0"/>
          </a:solidFill>
        </p:grpSpPr>
        <p:sp>
          <p:nvSpPr>
            <p:cNvPr id="91" name="Rectangle 90"/>
            <p:cNvSpPr/>
            <p:nvPr/>
          </p:nvSpPr>
          <p:spPr>
            <a:xfrm>
              <a:off x="8459353" y="727584"/>
              <a:ext cx="917521" cy="550513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2" name="ZoneTexte 91"/>
            <p:cNvSpPr txBox="1"/>
            <p:nvPr/>
          </p:nvSpPr>
          <p:spPr>
            <a:xfrm>
              <a:off x="8459353" y="727584"/>
              <a:ext cx="917521" cy="55051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100" b="1" dirty="0" smtClean="0">
                  <a:solidFill>
                    <a:schemeClr val="bg1"/>
                  </a:solidFill>
                </a:rPr>
                <a:t>Collège doctoral</a:t>
              </a:r>
              <a:endParaRPr lang="fr-FR" sz="11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8815648" y="6557807"/>
            <a:ext cx="310373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50" b="1" dirty="0" smtClean="0">
                <a:solidFill>
                  <a:srgbClr val="2A2E46"/>
                </a:solidFill>
              </a:rPr>
              <a:t>UFR : </a:t>
            </a:r>
            <a:r>
              <a:rPr lang="fr-FR" sz="1050" dirty="0" smtClean="0">
                <a:solidFill>
                  <a:srgbClr val="2A2E46"/>
                </a:solidFill>
              </a:rPr>
              <a:t>Unités </a:t>
            </a:r>
            <a:r>
              <a:rPr lang="fr-FR" sz="1050" dirty="0">
                <a:solidFill>
                  <a:srgbClr val="2A2E46"/>
                </a:solidFill>
              </a:rPr>
              <a:t>de formation et de </a:t>
            </a:r>
            <a:r>
              <a:rPr lang="fr-FR" sz="1050" dirty="0" smtClean="0">
                <a:solidFill>
                  <a:srgbClr val="2A2E46"/>
                </a:solidFill>
              </a:rPr>
              <a:t>recherche </a:t>
            </a:r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162547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318639" y="1854814"/>
            <a:ext cx="4733814" cy="390876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600"/>
              </a:spcAft>
              <a:buClr>
                <a:srgbClr val="E74610"/>
              </a:buClr>
            </a:pPr>
            <a:r>
              <a:rPr lang="fr-FR" sz="1700" b="1" dirty="0" smtClean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</a:t>
            </a:r>
            <a:r>
              <a:rPr lang="fr-FR" sz="1700" b="1" dirty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système d'enseignement supérieur français</a:t>
            </a:r>
            <a:endParaRPr lang="en-US" sz="1700" b="1" dirty="0">
              <a:solidFill>
                <a:srgbClr val="E84E0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E74610"/>
              </a:buClr>
            </a:pPr>
            <a:r>
              <a:rPr lang="fr-FR" sz="15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L'enseignement supérieur en France est organisé en trois niveaux </a:t>
            </a:r>
            <a:r>
              <a:rPr lang="fr-FR" sz="15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285750" indent="-285750">
              <a:spcAft>
                <a:spcPts val="600"/>
              </a:spcAft>
              <a:buClr>
                <a:srgbClr val="E74610"/>
              </a:buClr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</a:t>
            </a:r>
            <a:r>
              <a:rPr lang="fr-FR" sz="1500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Licence</a:t>
            </a:r>
            <a:r>
              <a:rPr lang="fr-FR" sz="15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la licence professionnelle (bachelor), </a:t>
            </a:r>
          </a:p>
          <a:p>
            <a:pPr marL="285750" indent="-285750">
              <a:spcAft>
                <a:spcPts val="600"/>
              </a:spcAft>
              <a:buClr>
                <a:srgbClr val="E74610"/>
              </a:buClr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</a:t>
            </a:r>
            <a:r>
              <a:rPr lang="fr-FR" sz="1500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Master</a:t>
            </a:r>
            <a:r>
              <a:rPr lang="fr-FR" sz="15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(diplôme de </a:t>
            </a:r>
            <a:r>
              <a:rPr lang="fr-FR" sz="15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master), </a:t>
            </a:r>
            <a:endParaRPr lang="fr-FR" sz="1500" dirty="0">
              <a:solidFill>
                <a:srgbClr val="2A2E4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E74610"/>
              </a:buClr>
              <a:buFont typeface="Wingdings" panose="05000000000000000000" pitchFamily="2" charset="2"/>
              <a:buChar char="§"/>
            </a:pPr>
            <a:r>
              <a:rPr lang="fr-FR" sz="15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 le </a:t>
            </a:r>
            <a:r>
              <a:rPr lang="fr-FR" sz="1500" b="1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Doctorat.</a:t>
            </a:r>
          </a:p>
          <a:p>
            <a:pPr marL="285750" indent="-285750">
              <a:spcAft>
                <a:spcPts val="600"/>
              </a:spcAft>
              <a:buClr>
                <a:srgbClr val="E74610"/>
              </a:buClr>
              <a:buFont typeface="Wingdings" panose="05000000000000000000" pitchFamily="2" charset="2"/>
              <a:buChar char="§"/>
            </a:pPr>
            <a:endParaRPr lang="en-US" sz="1600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E74610"/>
              </a:buClr>
            </a:pPr>
            <a:r>
              <a:rPr lang="fr-FR" sz="1700" b="1" dirty="0" smtClean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L’année académique</a:t>
            </a:r>
          </a:p>
          <a:p>
            <a:pPr>
              <a:spcAft>
                <a:spcPts val="600"/>
              </a:spcAft>
              <a:buClr>
                <a:srgbClr val="E74610"/>
              </a:buClr>
            </a:pPr>
            <a:r>
              <a:rPr lang="fr-FR" sz="17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fr-FR" sz="1700" baseline="300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</a:t>
            </a:r>
            <a:r>
              <a:rPr lang="fr-FR" sz="17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semestre : Septembre à </a:t>
            </a:r>
            <a:r>
              <a:rPr lang="fr-FR" sz="17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décembre/janvier</a:t>
            </a:r>
          </a:p>
          <a:p>
            <a:pPr>
              <a:spcAft>
                <a:spcPts val="600"/>
              </a:spcAft>
              <a:buClr>
                <a:srgbClr val="E74610"/>
              </a:buClr>
            </a:pPr>
            <a:r>
              <a:rPr lang="fr-FR" sz="17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fr-FR" sz="1700" baseline="300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nd</a:t>
            </a:r>
            <a:r>
              <a:rPr lang="fr-FR" sz="17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7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semestre : Janvier à mai/juin</a:t>
            </a:r>
            <a:endParaRPr lang="en-US" sz="1700" dirty="0">
              <a:solidFill>
                <a:srgbClr val="2A2E4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DB4879-1556-4172-A44D-6AA6423C60C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</a:t>
            </a:r>
            <a:r>
              <a:rPr lang="en-US" b="1" dirty="0" smtClean="0">
                <a:solidFill>
                  <a:srgbClr val="202C4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tudier en France</a:t>
            </a:r>
            <a:endParaRPr lang="en-US" b="1" dirty="0">
              <a:solidFill>
                <a:srgbClr val="202C4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21" y="2013627"/>
            <a:ext cx="3656588" cy="397017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977"/>
          <a:stretch/>
        </p:blipFill>
        <p:spPr>
          <a:xfrm>
            <a:off x="3978621" y="2016789"/>
            <a:ext cx="2494446" cy="39462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4528" y="5965767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400" dirty="0">
                <a:solidFill>
                  <a:srgbClr val="2A2E46"/>
                </a:solidFill>
              </a:rPr>
              <a:t>Correspondance entre les semestres et les niveaux de formation</a:t>
            </a:r>
          </a:p>
        </p:txBody>
      </p:sp>
    </p:spTree>
    <p:extLst>
      <p:ext uri="{BB962C8B-B14F-4D97-AF65-F5344CB8AC3E}">
        <p14:creationId xmlns:p14="http://schemas.microsoft.com/office/powerpoint/2010/main" val="101274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99639BC5-ADE5-4B1E-B9A7-B3AD5F523F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56548"/>
              </p:ext>
            </p:extLst>
          </p:nvPr>
        </p:nvGraphicFramePr>
        <p:xfrm>
          <a:off x="109088" y="3194893"/>
          <a:ext cx="11973821" cy="244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3415">
                  <a:extLst>
                    <a:ext uri="{9D8B030D-6E8A-4147-A177-3AD203B41FA5}">
                      <a16:colId xmlns:a16="http://schemas.microsoft.com/office/drawing/2014/main" val="1257156236"/>
                    </a:ext>
                  </a:extLst>
                </a:gridCol>
                <a:gridCol w="635267">
                  <a:extLst>
                    <a:ext uri="{9D8B030D-6E8A-4147-A177-3AD203B41FA5}">
                      <a16:colId xmlns:a16="http://schemas.microsoft.com/office/drawing/2014/main" val="716130575"/>
                    </a:ext>
                  </a:extLst>
                </a:gridCol>
                <a:gridCol w="654518">
                  <a:extLst>
                    <a:ext uri="{9D8B030D-6E8A-4147-A177-3AD203B41FA5}">
                      <a16:colId xmlns:a16="http://schemas.microsoft.com/office/drawing/2014/main" val="37707546"/>
                    </a:ext>
                  </a:extLst>
                </a:gridCol>
                <a:gridCol w="635268">
                  <a:extLst>
                    <a:ext uri="{9D8B030D-6E8A-4147-A177-3AD203B41FA5}">
                      <a16:colId xmlns:a16="http://schemas.microsoft.com/office/drawing/2014/main" val="2016339909"/>
                    </a:ext>
                  </a:extLst>
                </a:gridCol>
                <a:gridCol w="577515">
                  <a:extLst>
                    <a:ext uri="{9D8B030D-6E8A-4147-A177-3AD203B41FA5}">
                      <a16:colId xmlns:a16="http://schemas.microsoft.com/office/drawing/2014/main" val="998019420"/>
                    </a:ext>
                  </a:extLst>
                </a:gridCol>
                <a:gridCol w="664143">
                  <a:extLst>
                    <a:ext uri="{9D8B030D-6E8A-4147-A177-3AD203B41FA5}">
                      <a16:colId xmlns:a16="http://schemas.microsoft.com/office/drawing/2014/main" val="986424940"/>
                    </a:ext>
                  </a:extLst>
                </a:gridCol>
                <a:gridCol w="606392">
                  <a:extLst>
                    <a:ext uri="{9D8B030D-6E8A-4147-A177-3AD203B41FA5}">
                      <a16:colId xmlns:a16="http://schemas.microsoft.com/office/drawing/2014/main" val="3676129956"/>
                    </a:ext>
                  </a:extLst>
                </a:gridCol>
                <a:gridCol w="693019">
                  <a:extLst>
                    <a:ext uri="{9D8B030D-6E8A-4147-A177-3AD203B41FA5}">
                      <a16:colId xmlns:a16="http://schemas.microsoft.com/office/drawing/2014/main" val="3652245208"/>
                    </a:ext>
                  </a:extLst>
                </a:gridCol>
                <a:gridCol w="519764">
                  <a:extLst>
                    <a:ext uri="{9D8B030D-6E8A-4147-A177-3AD203B41FA5}">
                      <a16:colId xmlns:a16="http://schemas.microsoft.com/office/drawing/2014/main" val="2961669685"/>
                    </a:ext>
                  </a:extLst>
                </a:gridCol>
                <a:gridCol w="712270">
                  <a:extLst>
                    <a:ext uri="{9D8B030D-6E8A-4147-A177-3AD203B41FA5}">
                      <a16:colId xmlns:a16="http://schemas.microsoft.com/office/drawing/2014/main" val="2807220000"/>
                    </a:ext>
                  </a:extLst>
                </a:gridCol>
                <a:gridCol w="442762">
                  <a:extLst>
                    <a:ext uri="{9D8B030D-6E8A-4147-A177-3AD203B41FA5}">
                      <a16:colId xmlns:a16="http://schemas.microsoft.com/office/drawing/2014/main" val="3574180965"/>
                    </a:ext>
                  </a:extLst>
                </a:gridCol>
                <a:gridCol w="1213398">
                  <a:extLst>
                    <a:ext uri="{9D8B030D-6E8A-4147-A177-3AD203B41FA5}">
                      <a16:colId xmlns:a16="http://schemas.microsoft.com/office/drawing/2014/main" val="3809837551"/>
                    </a:ext>
                  </a:extLst>
                </a:gridCol>
                <a:gridCol w="413271">
                  <a:extLst>
                    <a:ext uri="{9D8B030D-6E8A-4147-A177-3AD203B41FA5}">
                      <a16:colId xmlns:a16="http://schemas.microsoft.com/office/drawing/2014/main" val="3407009363"/>
                    </a:ext>
                  </a:extLst>
                </a:gridCol>
                <a:gridCol w="219947">
                  <a:extLst>
                    <a:ext uri="{9D8B030D-6E8A-4147-A177-3AD203B41FA5}">
                      <a16:colId xmlns:a16="http://schemas.microsoft.com/office/drawing/2014/main" val="1667376648"/>
                    </a:ext>
                  </a:extLst>
                </a:gridCol>
                <a:gridCol w="633218">
                  <a:extLst>
                    <a:ext uri="{9D8B030D-6E8A-4147-A177-3AD203B41FA5}">
                      <a16:colId xmlns:a16="http://schemas.microsoft.com/office/drawing/2014/main" val="1072438252"/>
                    </a:ext>
                  </a:extLst>
                </a:gridCol>
                <a:gridCol w="455871">
                  <a:extLst>
                    <a:ext uri="{9D8B030D-6E8A-4147-A177-3AD203B41FA5}">
                      <a16:colId xmlns:a16="http://schemas.microsoft.com/office/drawing/2014/main" val="3860293907"/>
                    </a:ext>
                  </a:extLst>
                </a:gridCol>
                <a:gridCol w="177347">
                  <a:extLst>
                    <a:ext uri="{9D8B030D-6E8A-4147-A177-3AD203B41FA5}">
                      <a16:colId xmlns:a16="http://schemas.microsoft.com/office/drawing/2014/main" val="3094349111"/>
                    </a:ext>
                  </a:extLst>
                </a:gridCol>
                <a:gridCol w="633218">
                  <a:extLst>
                    <a:ext uri="{9D8B030D-6E8A-4147-A177-3AD203B41FA5}">
                      <a16:colId xmlns:a16="http://schemas.microsoft.com/office/drawing/2014/main" val="3320117572"/>
                    </a:ext>
                  </a:extLst>
                </a:gridCol>
                <a:gridCol w="633218">
                  <a:extLst>
                    <a:ext uri="{9D8B030D-6E8A-4147-A177-3AD203B41FA5}">
                      <a16:colId xmlns:a16="http://schemas.microsoft.com/office/drawing/2014/main" val="3669603043"/>
                    </a:ext>
                  </a:extLst>
                </a:gridCol>
              </a:tblGrid>
              <a:tr h="454884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Niveau d'étude</a:t>
                      </a:r>
                      <a:endParaRPr lang="fr-FR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Licence </a:t>
                      </a:r>
                      <a:endParaRPr lang="fr-FR" sz="1600" dirty="0"/>
                    </a:p>
                    <a:p>
                      <a:pPr algn="ctr"/>
                      <a:r>
                        <a:rPr lang="fr-FR" sz="1600" dirty="0"/>
                        <a:t>(180 ECTS)</a:t>
                      </a:r>
                      <a:endParaRPr lang="fr-FR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Master</a:t>
                      </a:r>
                    </a:p>
                    <a:p>
                      <a:pPr algn="ctr"/>
                      <a:r>
                        <a:rPr lang="fr-FR" sz="1600" dirty="0"/>
                        <a:t>(120</a:t>
                      </a:r>
                      <a:r>
                        <a:rPr lang="fr-FR" sz="1600" baseline="0" dirty="0"/>
                        <a:t> ECTS)</a:t>
                      </a:r>
                      <a:endParaRPr lang="fr-FR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Doctorat</a:t>
                      </a:r>
                      <a:endParaRPr lang="fr-FR" sz="1600" dirty="0"/>
                    </a:p>
                    <a:p>
                      <a:pPr algn="ctr"/>
                      <a:r>
                        <a:rPr lang="fr-FR" sz="1600" dirty="0"/>
                        <a:t>(180 ECTS)</a:t>
                      </a:r>
                      <a:endParaRPr lang="fr-FR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C33D0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solidFill>
                      <a:srgbClr val="C33D0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37652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fr-FR" sz="1600" dirty="0" smtClean="0"/>
                        <a:t>Année</a:t>
                      </a:r>
                      <a:endParaRPr lang="fr-FR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L1</a:t>
                      </a:r>
                    </a:p>
                    <a:p>
                      <a:pPr algn="ctr"/>
                      <a:r>
                        <a:rPr lang="fr-FR" sz="1400" dirty="0"/>
                        <a:t>(Licence 1)</a:t>
                      </a:r>
                      <a:endParaRPr lang="fr-FR" sz="1600" dirty="0">
                        <a:solidFill>
                          <a:srgbClr val="00B05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L2</a:t>
                      </a:r>
                    </a:p>
                    <a:p>
                      <a:pPr algn="ctr"/>
                      <a:r>
                        <a:rPr lang="fr-FR" sz="1400" dirty="0"/>
                        <a:t>(Licence 2)</a:t>
                      </a:r>
                      <a:endParaRPr lang="fr-FR" sz="1400" dirty="0">
                        <a:solidFill>
                          <a:srgbClr val="00B05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L3</a:t>
                      </a:r>
                    </a:p>
                    <a:p>
                      <a:pPr algn="ctr"/>
                      <a:r>
                        <a:rPr lang="fr-FR" sz="1400" dirty="0"/>
                        <a:t>(Licence 3)</a:t>
                      </a:r>
                      <a:endParaRPr lang="fr-FR" sz="1400" dirty="0">
                        <a:solidFill>
                          <a:srgbClr val="00B05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M1</a:t>
                      </a:r>
                      <a:endParaRPr lang="fr-FR" sz="1400" dirty="0"/>
                    </a:p>
                    <a:p>
                      <a:pPr algn="ctr"/>
                      <a:r>
                        <a:rPr lang="fr-FR" sz="1400" dirty="0"/>
                        <a:t>(Master 1)</a:t>
                      </a:r>
                      <a:endParaRPr lang="fr-FR" sz="1400" dirty="0">
                        <a:solidFill>
                          <a:srgbClr val="00B05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M2</a:t>
                      </a:r>
                      <a:endParaRPr lang="fr-FR" sz="1400" dirty="0"/>
                    </a:p>
                    <a:p>
                      <a:pPr algn="ctr"/>
                      <a:r>
                        <a:rPr lang="fr-FR" sz="1400" dirty="0"/>
                        <a:t>(Master 2)</a:t>
                      </a:r>
                      <a:endParaRPr lang="fr-FR" sz="1400" dirty="0">
                        <a:solidFill>
                          <a:srgbClr val="00B05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D1</a:t>
                      </a:r>
                      <a:endParaRPr lang="fr-FR" sz="1400" dirty="0"/>
                    </a:p>
                    <a:p>
                      <a:pPr algn="ctr"/>
                      <a:r>
                        <a:rPr lang="fr-FR" sz="1400" dirty="0"/>
                        <a:t>(Doctorat 1)</a:t>
                      </a:r>
                      <a:endParaRPr lang="fr-FR" sz="1400" dirty="0">
                        <a:solidFill>
                          <a:srgbClr val="00B05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D2</a:t>
                      </a:r>
                      <a:endParaRPr lang="fr-FR" sz="1400" dirty="0"/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(Doctorat 2)</a:t>
                      </a:r>
                      <a:endParaRPr lang="fr-FR" sz="1400" dirty="0">
                        <a:solidFill>
                          <a:srgbClr val="00B05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D2</a:t>
                      </a:r>
                      <a:endParaRPr lang="fr-FR" sz="1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(Doctorat 2)</a:t>
                      </a:r>
                      <a:endParaRPr lang="fr-FR" sz="1400" dirty="0">
                        <a:solidFill>
                          <a:srgbClr val="00B05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D3</a:t>
                      </a:r>
                      <a:endParaRPr lang="fr-FR" sz="1400" dirty="0"/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(Doctorat 3)</a:t>
                      </a:r>
                      <a:endParaRPr lang="fr-FR" sz="1400" dirty="0">
                        <a:solidFill>
                          <a:srgbClr val="00B05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fr-FR" sz="16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D3</a:t>
                      </a:r>
                      <a:endParaRPr lang="fr-FR" sz="14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(Doctorat 3)</a:t>
                      </a:r>
                      <a:endParaRPr lang="fr-FR" sz="1400" dirty="0">
                        <a:solidFill>
                          <a:srgbClr val="00B05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0486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r-FR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</a:t>
                      </a:r>
                      <a:endParaRPr lang="fr-FR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2</a:t>
                      </a:r>
                      <a:endParaRPr lang="fr-FR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3</a:t>
                      </a:r>
                      <a:endParaRPr lang="fr-FR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4</a:t>
                      </a:r>
                      <a:endParaRPr lang="fr-FR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5</a:t>
                      </a:r>
                      <a:endParaRPr lang="fr-FR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6</a:t>
                      </a:r>
                      <a:endParaRPr lang="fr-FR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7</a:t>
                      </a:r>
                      <a:endParaRPr lang="fr-FR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8</a:t>
                      </a:r>
                      <a:endParaRPr lang="fr-FR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819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ECTS/année</a:t>
                      </a:r>
                      <a:endParaRPr lang="fr-FR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kern="1200" dirty="0"/>
                        <a:t>60</a:t>
                      </a:r>
                      <a:endParaRPr lang="fr-FR" sz="160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kern="1200" dirty="0"/>
                        <a:t>60</a:t>
                      </a:r>
                      <a:endParaRPr lang="fr-FR" sz="160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kern="1200" dirty="0"/>
                        <a:t>60</a:t>
                      </a:r>
                      <a:endParaRPr lang="fr-FR" sz="160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kern="1200" dirty="0"/>
                        <a:t>60</a:t>
                      </a:r>
                      <a:endParaRPr lang="fr-FR" sz="160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kern="1200" dirty="0"/>
                        <a:t>60</a:t>
                      </a:r>
                      <a:endParaRPr lang="fr-FR" sz="160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fr-FR" sz="1600" kern="1200" dirty="0" smtClean="0"/>
                        <a:t>La thèse : </a:t>
                      </a:r>
                      <a:r>
                        <a:rPr lang="fr-FR" sz="1600" kern="1200" dirty="0"/>
                        <a:t>150 </a:t>
                      </a:r>
                    </a:p>
                    <a:p>
                      <a:pPr algn="ctr"/>
                      <a:r>
                        <a:rPr lang="fr-FR" sz="1600" kern="1200" dirty="0" smtClean="0"/>
                        <a:t>Formation complémentaire : </a:t>
                      </a:r>
                      <a:r>
                        <a:rPr lang="fr-FR" sz="1600" kern="1200" dirty="0"/>
                        <a:t>30 </a:t>
                      </a:r>
                      <a:endParaRPr lang="fr-FR" sz="160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495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Semestre</a:t>
                      </a:r>
                      <a:endParaRPr lang="fr-FR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</a:t>
                      </a:r>
                      <a:endParaRPr lang="fr-FR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2</a:t>
                      </a:r>
                      <a:endParaRPr lang="fr-FR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3</a:t>
                      </a:r>
                      <a:endParaRPr lang="fr-FR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4</a:t>
                      </a:r>
                      <a:endParaRPr lang="fr-FR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5</a:t>
                      </a:r>
                      <a:endParaRPr lang="fr-FR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6</a:t>
                      </a:r>
                      <a:endParaRPr lang="fr-FR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7</a:t>
                      </a:r>
                      <a:endParaRPr lang="fr-FR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8</a:t>
                      </a:r>
                      <a:endParaRPr lang="fr-FR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9</a:t>
                      </a:r>
                      <a:endParaRPr lang="fr-FR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10</a:t>
                      </a:r>
                      <a:endParaRPr lang="fr-FR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11</a:t>
                      </a:r>
                      <a:endParaRPr lang="fr-FR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12</a:t>
                      </a:r>
                      <a:endParaRPr lang="fr-FR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13</a:t>
                      </a:r>
                      <a:endParaRPr lang="fr-FR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14</a:t>
                      </a:r>
                      <a:endParaRPr lang="fr-FR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15</a:t>
                      </a:r>
                      <a:endParaRPr lang="fr-FR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16</a:t>
                      </a:r>
                      <a:endParaRPr lang="fr-FR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3987100"/>
                  </a:ext>
                </a:extLst>
              </a:tr>
            </a:tbl>
          </a:graphicData>
        </a:graphic>
      </p:graphicFrame>
      <p:sp>
        <p:nvSpPr>
          <p:cNvPr id="5" name="TextBox 5">
            <a:extLst>
              <a:ext uri="{FF2B5EF4-FFF2-40B4-BE49-F238E27FC236}">
                <a16:creationId xmlns:a16="http://schemas.microsoft.com/office/drawing/2014/main" id="{10AAC79F-53E8-4435-9279-CD5161059FB5}"/>
              </a:ext>
            </a:extLst>
          </p:cNvPr>
          <p:cNvSpPr txBox="1"/>
          <p:nvPr/>
        </p:nvSpPr>
        <p:spPr>
          <a:xfrm>
            <a:off x="666546" y="2090880"/>
            <a:ext cx="11065503" cy="10002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spcAft>
                <a:spcPts val="600"/>
              </a:spcAft>
              <a:buClr>
                <a:srgbClr val="E74610"/>
              </a:buClr>
            </a:pPr>
            <a:r>
              <a:rPr lang="fr-FR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universités françaises utilisent le </a:t>
            </a:r>
            <a:r>
              <a:rPr lang="fr-FR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système ECTS </a:t>
            </a:r>
            <a:r>
              <a:rPr lang="fr-FR" b="1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European Credit Transfer System</a:t>
            </a:r>
            <a:r>
              <a:rPr lang="fr-FR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qui attribue des crédits en fonction de la réussite des études. </a:t>
            </a:r>
          </a:p>
          <a:p>
            <a:pPr algn="just">
              <a:spcAft>
                <a:spcPts val="600"/>
              </a:spcAft>
              <a:buClr>
                <a:srgbClr val="E74610"/>
              </a:buClr>
            </a:pPr>
            <a:r>
              <a:rPr lang="fr-FR" b="1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Une </a:t>
            </a:r>
            <a:r>
              <a:rPr lang="fr-FR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année universitaire correspond à 60 </a:t>
            </a:r>
            <a:r>
              <a:rPr lang="fr-FR" b="1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ECTS</a:t>
            </a:r>
            <a:r>
              <a:rPr lang="fr-FR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fr-FR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semestre à</a:t>
            </a:r>
            <a:r>
              <a:rPr lang="fr-FR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 ECTS</a:t>
            </a:r>
            <a:r>
              <a:rPr lang="fr-FR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en-US" dirty="0">
              <a:solidFill>
                <a:srgbClr val="2A2E4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43660611-ADD5-41EC-BB5F-5DAB73EE5E10}"/>
              </a:ext>
            </a:extLst>
          </p:cNvPr>
          <p:cNvSpPr/>
          <p:nvPr/>
        </p:nvSpPr>
        <p:spPr>
          <a:xfrm>
            <a:off x="10977913" y="76639"/>
            <a:ext cx="1009940" cy="1009940"/>
          </a:xfrm>
          <a:prstGeom prst="ellipse">
            <a:avLst/>
          </a:prstGeom>
          <a:solidFill>
            <a:srgbClr val="E84E0F"/>
          </a:solidFill>
          <a:ln>
            <a:solidFill>
              <a:srgbClr val="E7461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692" y="416191"/>
            <a:ext cx="599484" cy="498209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</a:t>
            </a:r>
            <a:r>
              <a:rPr lang="en-US" dirty="0">
                <a:solidFill>
                  <a:srgbClr val="202C4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tudier en France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939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411755" y="1909125"/>
            <a:ext cx="6464926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66688">
              <a:buClr>
                <a:srgbClr val="E74610"/>
              </a:buClr>
            </a:pPr>
            <a:r>
              <a:rPr lang="fr-FR" sz="16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Préparer les </a:t>
            </a:r>
            <a:r>
              <a:rPr lang="fr-FR" sz="16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étudiants à la recherche doctorale ou </a:t>
            </a:r>
            <a:r>
              <a:rPr lang="fr-FR" sz="16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</a:t>
            </a:r>
            <a:endParaRPr lang="fr-FR" sz="1600" dirty="0">
              <a:solidFill>
                <a:srgbClr val="2A2E4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66688">
              <a:buClr>
                <a:srgbClr val="E74610"/>
              </a:buClr>
            </a:pPr>
            <a:r>
              <a:rPr lang="fr-FR" sz="16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une insertion professionnelle directe</a:t>
            </a:r>
            <a:r>
              <a:rPr lang="fr-FR" sz="16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166688">
              <a:buClr>
                <a:srgbClr val="E74610"/>
              </a:buClr>
            </a:pPr>
            <a:r>
              <a:rPr lang="en-US" sz="16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1600" dirty="0">
              <a:solidFill>
                <a:srgbClr val="2A2E4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2438" indent="-285750">
              <a:buClr>
                <a:srgbClr val="E84E0F"/>
              </a:buClr>
              <a:buFont typeface="Wingdings" panose="05000000000000000000" pitchFamily="2" charset="2"/>
              <a:buChar char="§"/>
            </a:pPr>
            <a:r>
              <a:rPr lang="fr-FR" sz="1600" b="1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 bourses </a:t>
            </a:r>
            <a:r>
              <a:rPr lang="fr-FR" sz="1600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d'études </a:t>
            </a:r>
            <a:r>
              <a:rPr lang="fr-FR" sz="16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pour attirer les meilleurs étudiants </a:t>
            </a:r>
            <a:r>
              <a:rPr lang="fr-FR" sz="16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internationaux</a:t>
            </a:r>
          </a:p>
          <a:p>
            <a:pPr marL="452438" indent="-285750">
              <a:buClr>
                <a:srgbClr val="E84E0F"/>
              </a:buClr>
              <a:buFont typeface="Wingdings" panose="05000000000000000000" pitchFamily="2" charset="2"/>
              <a:buChar char="§"/>
            </a:pPr>
            <a:r>
              <a:rPr lang="fr-FR" sz="1600" b="1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financement </a:t>
            </a:r>
            <a:r>
              <a:rPr lang="fr-FR" sz="16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d'une expérience de recherche </a:t>
            </a:r>
            <a:r>
              <a:rPr lang="fr-FR" sz="16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 l’international</a:t>
            </a:r>
          </a:p>
          <a:p>
            <a:pPr marL="452438" indent="-285750">
              <a:buClr>
                <a:srgbClr val="E84E0F"/>
              </a:buClr>
              <a:buFont typeface="Wingdings" panose="05000000000000000000" pitchFamily="2" charset="2"/>
              <a:buChar char="§"/>
            </a:pPr>
            <a:r>
              <a:rPr lang="fr-FR" sz="1600" b="1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 stages </a:t>
            </a:r>
            <a:r>
              <a:rPr lang="fr-FR" sz="16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dans des laboratoires de </a:t>
            </a:r>
            <a:r>
              <a:rPr lang="fr-FR" sz="16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recherche</a:t>
            </a:r>
          </a:p>
          <a:p>
            <a:pPr marL="452438" indent="-285750">
              <a:buClr>
                <a:srgbClr val="E84E0F"/>
              </a:buClr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 </a:t>
            </a:r>
            <a:r>
              <a:rPr lang="en-US" sz="1600" b="1" dirty="0" err="1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chercheurs</a:t>
            </a:r>
            <a:r>
              <a:rPr lang="en-US" sz="16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internationaux invités</a:t>
            </a:r>
            <a:endParaRPr lang="en-US" sz="1600" b="1" dirty="0">
              <a:solidFill>
                <a:srgbClr val="2A2E4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C40BAA-D6A5-4759-8956-90FA3954D198}"/>
              </a:ext>
            </a:extLst>
          </p:cNvPr>
          <p:cNvSpPr/>
          <p:nvPr/>
        </p:nvSpPr>
        <p:spPr>
          <a:xfrm>
            <a:off x="749833" y="4691188"/>
            <a:ext cx="46619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74610"/>
              </a:buClr>
            </a:pPr>
            <a:r>
              <a:rPr lang="en-US" b="1" dirty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GS@UGA</a:t>
            </a:r>
            <a:endParaRPr lang="en-US" b="1" dirty="0">
              <a:solidFill>
                <a:srgbClr val="E84E0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E74610"/>
              </a:buClr>
            </a:pPr>
            <a:endParaRPr lang="en-US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2438" indent="-285750">
              <a:buClr>
                <a:srgbClr val="E84E0F"/>
              </a:buClr>
              <a:buFont typeface="Wingdings 3" panose="05040102010807070707" pitchFamily="18" charset="2"/>
              <a:buChar char=""/>
            </a:pPr>
            <a:r>
              <a:rPr lang="fr-FR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75</a:t>
            </a:r>
            <a:r>
              <a:rPr lang="fr-FR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parcours de masters </a:t>
            </a:r>
          </a:p>
          <a:p>
            <a:pPr marL="452438" indent="-285750">
              <a:buClr>
                <a:srgbClr val="E84E0F"/>
              </a:buClr>
              <a:buFont typeface="Wingdings 3" panose="05040102010807070707" pitchFamily="18" charset="2"/>
              <a:buChar char=""/>
            </a:pPr>
            <a:r>
              <a:rPr lang="fr-FR" b="1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</a:t>
            </a:r>
            <a:r>
              <a:rPr lang="fr-FR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programmes thématiques</a:t>
            </a:r>
          </a:p>
          <a:p>
            <a:pPr marL="452438" indent="-285750">
              <a:buClr>
                <a:srgbClr val="E84E0F"/>
              </a:buClr>
              <a:buFont typeface="Wingdings 3" panose="05040102010807070707" pitchFamily="18" charset="2"/>
              <a:buChar char=""/>
            </a:pPr>
            <a:r>
              <a:rPr lang="fr-FR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</a:t>
            </a:r>
            <a:r>
              <a:rPr lang="fr-FR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écoles doctorales impliquées</a:t>
            </a:r>
            <a:endParaRPr lang="en-US" dirty="0">
              <a:solidFill>
                <a:srgbClr val="2A2E4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D6DCD26-6FB0-419B-9B22-11DF6830A1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833" y="1690827"/>
            <a:ext cx="4108126" cy="27449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326B512-1586-4941-8046-FC211B94C85C}"/>
              </a:ext>
            </a:extLst>
          </p:cNvPr>
          <p:cNvSpPr/>
          <p:nvPr/>
        </p:nvSpPr>
        <p:spPr>
          <a:xfrm>
            <a:off x="6232830" y="4747172"/>
            <a:ext cx="40475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74610"/>
              </a:buClr>
            </a:pPr>
            <a:r>
              <a:rPr lang="en-US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Chemistry Biology </a:t>
            </a:r>
            <a:r>
              <a:rPr lang="en-US" b="1" dirty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Health</a:t>
            </a:r>
            <a:r>
              <a:rPr lang="en-US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(CBH) graduate school</a:t>
            </a:r>
          </a:p>
          <a:p>
            <a:pPr>
              <a:buClr>
                <a:srgbClr val="E74610"/>
              </a:buClr>
            </a:pPr>
            <a:endParaRPr lang="en-US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2438" indent="-285750">
              <a:buClr>
                <a:srgbClr val="E84E0F"/>
              </a:buClr>
              <a:buFont typeface="Wingdings 3" panose="05040102010807070707" pitchFamily="18" charset="2"/>
              <a:buChar char=""/>
            </a:pPr>
            <a:r>
              <a:rPr lang="fr-FR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</a:t>
            </a:r>
            <a:r>
              <a:rPr lang="fr-FR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parcours de masters</a:t>
            </a:r>
            <a:endParaRPr lang="fr-FR" dirty="0">
              <a:solidFill>
                <a:srgbClr val="2A2E4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2438" indent="-285750">
              <a:buClr>
                <a:srgbClr val="E84E0F"/>
              </a:buClr>
              <a:buFont typeface="Wingdings 3" panose="05040102010807070707" pitchFamily="18" charset="2"/>
              <a:buChar char=""/>
            </a:pPr>
            <a:r>
              <a:rPr lang="fr-FR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fr-FR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écoles doctorales</a:t>
            </a:r>
            <a:endParaRPr lang="en-US" dirty="0">
              <a:solidFill>
                <a:srgbClr val="2A2E4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“Graduate Schools” de </a:t>
            </a:r>
            <a:r>
              <a:rPr lang="en-US" dirty="0" err="1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l’UGA</a:t>
            </a:r>
            <a:r>
              <a:rPr lang="en-US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089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pour une image  6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7" r="16927"/>
          <a:stretch>
            <a:fillRect/>
          </a:stretch>
        </p:blipFill>
        <p:spPr/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52B9E753-B10C-409E-AC2C-779A7C956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97" y="370560"/>
            <a:ext cx="9023484" cy="647078"/>
          </a:xfrm>
        </p:spPr>
        <p:txBody>
          <a:bodyPr>
            <a:noAutofit/>
          </a:bodyPr>
          <a:lstStyle/>
          <a:p>
            <a:r>
              <a:rPr lang="fr-FR" dirty="0" smtClean="0">
                <a:solidFill>
                  <a:srgbClr val="2A2E46"/>
                </a:solidFill>
              </a:rPr>
              <a:t>Des ressources </a:t>
            </a:r>
            <a:r>
              <a:rPr lang="fr-FR" dirty="0">
                <a:solidFill>
                  <a:srgbClr val="2A2E46"/>
                </a:solidFill>
              </a:rPr>
              <a:t>pour les étudiants internationaux</a:t>
            </a:r>
            <a:endParaRPr lang="en-US" dirty="0">
              <a:solidFill>
                <a:srgbClr val="2A2E46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7480A63-28ED-4656-9783-ACB12F2D8E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1458" y="222184"/>
            <a:ext cx="962906" cy="645564"/>
          </a:xfrm>
          <a:prstGeom prst="rect">
            <a:avLst/>
          </a:prstGeom>
        </p:spPr>
      </p:pic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70799096-143E-4819-915B-6FEDB82EBDD3}"/>
              </a:ext>
            </a:extLst>
          </p:cNvPr>
          <p:cNvSpPr txBox="1">
            <a:spLocks/>
          </p:cNvSpPr>
          <p:nvPr/>
        </p:nvSpPr>
        <p:spPr>
          <a:xfrm>
            <a:off x="252232" y="1431029"/>
            <a:ext cx="8755968" cy="5223268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lnSpc>
                <a:spcPts val="2800"/>
              </a:lnSpc>
              <a:spcBef>
                <a:spcPts val="0"/>
              </a:spcBef>
              <a:buClr>
                <a:srgbClr val="E84E0F"/>
              </a:buClr>
              <a:buFont typeface="Wingdings 3" panose="05040102010807070707" pitchFamily="18" charset="2"/>
              <a:buChar char=""/>
            </a:pPr>
            <a:r>
              <a:rPr lang="fr-FR" sz="1800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portail web dédié aux étudiants internationaux </a:t>
            </a:r>
            <a:r>
              <a:rPr lang="en-US" sz="1800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0" lvl="0" indent="0">
              <a:lnSpc>
                <a:spcPts val="2800"/>
              </a:lnSpc>
              <a:spcBef>
                <a:spcPts val="0"/>
              </a:spcBef>
              <a:buClr>
                <a:srgbClr val="E74610"/>
              </a:buClr>
              <a:buNone/>
            </a:pPr>
            <a:r>
              <a:rPr lang="en-US" sz="18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https://international.univ-grenoble-alpes.fr/</a:t>
            </a:r>
            <a:endParaRPr lang="en-US" sz="1800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E74610"/>
              </a:buClr>
              <a:buFont typeface="Arial" panose="020B0604020202020204" pitchFamily="34" charset="0"/>
              <a:buNone/>
            </a:pPr>
            <a:endParaRPr lang="en-US" sz="1000" dirty="0" smtClean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lnSpc>
                <a:spcPts val="2800"/>
              </a:lnSpc>
              <a:spcBef>
                <a:spcPts val="0"/>
              </a:spcBef>
              <a:buClr>
                <a:srgbClr val="E84E0F"/>
              </a:buClr>
              <a:buFont typeface="Wingdings 3" panose="05040102010807070707" pitchFamily="18" charset="2"/>
              <a:buChar char=""/>
            </a:pPr>
            <a:r>
              <a:rPr lang="en-US" sz="1800" b="1" dirty="0" err="1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Choisir</a:t>
            </a:r>
            <a:r>
              <a:rPr lang="en-US" sz="1800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b="1" dirty="0" err="1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</a:t>
            </a:r>
            <a:r>
              <a:rPr lang="en-US" sz="1800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formation :</a:t>
            </a:r>
          </a:p>
          <a:p>
            <a:pPr marL="0" lvl="0" indent="0">
              <a:lnSpc>
                <a:spcPts val="2800"/>
              </a:lnSpc>
              <a:spcBef>
                <a:spcPts val="0"/>
              </a:spcBef>
              <a:buClr>
                <a:srgbClr val="E74610"/>
              </a:buClr>
              <a:buNone/>
            </a:pPr>
            <a:r>
              <a:rPr lang="en-US" sz="18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https://international.univ-grenoble-alpes.fr/venir-a-l-uga/etudier-en-formation-diplomante-a-titre-individuel/</a:t>
            </a:r>
            <a:endParaRPr lang="en-US" sz="1800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E74610"/>
              </a:buClr>
              <a:buFont typeface="Arial" panose="020B0604020202020204" pitchFamily="34" charset="0"/>
              <a:buNone/>
            </a:pPr>
            <a:endParaRPr lang="en-US" sz="1000" dirty="0" smtClean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>
              <a:lnSpc>
                <a:spcPts val="2800"/>
              </a:lnSpc>
              <a:spcBef>
                <a:spcPts val="0"/>
              </a:spcBef>
              <a:buClr>
                <a:srgbClr val="E84E0F"/>
              </a:buClr>
              <a:buFont typeface="Wingdings 3" panose="05040102010807070707" pitchFamily="18" charset="2"/>
              <a:buChar char=""/>
            </a:pPr>
            <a:r>
              <a:rPr lang="fr-FR" sz="1800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Bourses d'études et aides financières </a:t>
            </a:r>
            <a:r>
              <a:rPr lang="en-US" sz="1800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buClr>
                <a:srgbClr val="E74610"/>
              </a:buClr>
              <a:buNone/>
            </a:pPr>
            <a:r>
              <a:rPr lang="en-US" sz="18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https://international.univ-grenoble-alpes.fr/venir-a-l-uga/bourses-et-aides-financieres/</a:t>
            </a:r>
            <a:endParaRPr lang="en-US" sz="1800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E74610"/>
              </a:buClr>
              <a:buFont typeface="Arial" panose="020B0604020202020204" pitchFamily="34" charset="0"/>
              <a:buNone/>
            </a:pPr>
            <a:endParaRPr lang="en-US" sz="1000" dirty="0" smtClean="0">
              <a:solidFill>
                <a:srgbClr val="2A2E4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ts val="2800"/>
              </a:lnSpc>
              <a:spcBef>
                <a:spcPts val="0"/>
              </a:spcBef>
              <a:buClr>
                <a:srgbClr val="E84E0F"/>
              </a:buClr>
              <a:buFont typeface="Wingdings 3" panose="05040102010807070707" pitchFamily="18" charset="2"/>
              <a:buChar char=""/>
            </a:pPr>
            <a:r>
              <a:rPr lang="fr-FR" sz="1800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Informations sur les frais d'inscription </a:t>
            </a:r>
            <a:r>
              <a:rPr lang="en-US" sz="1800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0" indent="0">
              <a:lnSpc>
                <a:spcPts val="1900"/>
              </a:lnSpc>
              <a:spcBef>
                <a:spcPts val="0"/>
              </a:spcBef>
              <a:buClr>
                <a:srgbClr val="E84E0F"/>
              </a:buClr>
              <a:buNone/>
            </a:pPr>
            <a:r>
              <a:rPr lang="en-US" sz="18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8"/>
              </a:rPr>
              <a:t>https://</a:t>
            </a:r>
            <a:r>
              <a:rPr lang="en-US" sz="1800" dirty="0" smtClean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8"/>
              </a:rPr>
              <a:t>www.univ-grenoble-alpes.fr/les-frais-d-inscription/les-frais-d-inscription-600791.kjsp?RH=1567692222267</a:t>
            </a:r>
            <a:endParaRPr lang="en-US" sz="1800" dirty="0" smtClean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ts val="1900"/>
              </a:lnSpc>
              <a:spcBef>
                <a:spcPts val="0"/>
              </a:spcBef>
              <a:buClr>
                <a:srgbClr val="E84E0F"/>
              </a:buClr>
              <a:buNone/>
            </a:pPr>
            <a:endParaRPr lang="en-US" sz="1800" dirty="0" smtClean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ts val="1900"/>
              </a:lnSpc>
              <a:spcBef>
                <a:spcPts val="0"/>
              </a:spcBef>
              <a:buClr>
                <a:srgbClr val="E84E0F"/>
              </a:buClr>
              <a:buFont typeface="Wingdings 3" panose="05040102010807070707" pitchFamily="18" charset="2"/>
              <a:buChar char=""/>
            </a:pPr>
            <a:r>
              <a:rPr lang="en-US" sz="1800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Admissions et inscriptions :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buClr>
                <a:srgbClr val="E84E0F"/>
              </a:buClr>
              <a:buNone/>
            </a:pPr>
            <a:r>
              <a:rPr lang="fr-FR" sz="18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9"/>
              </a:rPr>
              <a:t>https://www.univ-grenoble-alpes.fr/formation/admissions-et-inscriptions/</a:t>
            </a:r>
            <a:endParaRPr lang="fr-FR" sz="1800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ts val="2800"/>
              </a:lnSpc>
              <a:spcBef>
                <a:spcPts val="0"/>
              </a:spcBef>
              <a:buClr>
                <a:srgbClr val="E84E0F"/>
              </a:buClr>
              <a:buNone/>
            </a:pPr>
            <a:endParaRPr lang="en-US" sz="1800" b="1" dirty="0">
              <a:solidFill>
                <a:srgbClr val="2A2E4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54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4">
            <a:extLst>
              <a:ext uri="{FF2B5EF4-FFF2-40B4-BE49-F238E27FC236}">
                <a16:creationId xmlns:a16="http://schemas.microsoft.com/office/drawing/2014/main" id="{A678B655-9959-48D8-A9C2-5CF2DF6F8E7E}"/>
              </a:ext>
            </a:extLst>
          </p:cNvPr>
          <p:cNvCxnSpPr>
            <a:cxnSpLocks/>
          </p:cNvCxnSpPr>
          <p:nvPr/>
        </p:nvCxnSpPr>
        <p:spPr>
          <a:xfrm>
            <a:off x="520412" y="1384009"/>
            <a:ext cx="11686336" cy="22016"/>
          </a:xfrm>
          <a:prstGeom prst="line">
            <a:avLst/>
          </a:prstGeom>
          <a:ln w="28575">
            <a:solidFill>
              <a:srgbClr val="E84E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A382D6F7-F177-4293-8C42-A37964245E71}"/>
              </a:ext>
            </a:extLst>
          </p:cNvPr>
          <p:cNvSpPr txBox="1">
            <a:spLocks/>
          </p:cNvSpPr>
          <p:nvPr/>
        </p:nvSpPr>
        <p:spPr>
          <a:xfrm>
            <a:off x="399266" y="332175"/>
            <a:ext cx="7140847" cy="147942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Services pour les étudiants ayant des besoins spécifiques</a:t>
            </a:r>
            <a:endParaRPr lang="en-US" sz="3200" b="1" dirty="0">
              <a:solidFill>
                <a:srgbClr val="2A2E4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8CC0B9A1-5918-444C-A624-B7B733EF0CD4}"/>
              </a:ext>
            </a:extLst>
          </p:cNvPr>
          <p:cNvSpPr txBox="1"/>
          <p:nvPr/>
        </p:nvSpPr>
        <p:spPr>
          <a:xfrm>
            <a:off x="595336" y="1565098"/>
            <a:ext cx="8986497" cy="46576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spcAft>
                <a:spcPts val="800"/>
              </a:spcAft>
              <a:buClr>
                <a:srgbClr val="E84E0F"/>
              </a:buClr>
              <a:buFont typeface="Wingdings 3" panose="05040102010807070707" pitchFamily="18" charset="2"/>
              <a:buChar char=""/>
            </a:pPr>
            <a:r>
              <a:rPr lang="fr-FR" b="1" dirty="0" smtClean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Étudiants</a:t>
            </a:r>
            <a:r>
              <a:rPr lang="fr-FR" b="1" dirty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, </a:t>
            </a:r>
            <a:r>
              <a:rPr lang="fr-FR" b="1" dirty="0" smtClean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personnels et </a:t>
            </a:r>
            <a:r>
              <a:rPr lang="fr-FR" b="1" dirty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visiteurs handicapés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Installations, services, études et vie étudiante </a:t>
            </a:r>
            <a:r>
              <a:rPr lang="fr-FR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accessibles ou adaptés</a:t>
            </a:r>
          </a:p>
          <a:p>
            <a:pPr marL="285750" indent="-285750">
              <a:spcAft>
                <a:spcPts val="800"/>
              </a:spcAft>
              <a:buClr>
                <a:srgbClr val="E84E0F"/>
              </a:buClr>
              <a:buFont typeface="Wingdings 3" panose="05040102010807070707" pitchFamily="18" charset="2"/>
              <a:buChar char=""/>
            </a:pPr>
            <a:r>
              <a:rPr lang="fr-FR" b="1" dirty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É</a:t>
            </a:r>
            <a:r>
              <a:rPr lang="en-US" b="1" dirty="0" err="1" smtClean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tudiants</a:t>
            </a:r>
            <a:r>
              <a:rPr lang="en-US" b="1" dirty="0" smtClean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 </a:t>
            </a:r>
            <a:r>
              <a:rPr lang="en-US" b="1" dirty="0" err="1" smtClean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en</a:t>
            </a:r>
            <a:r>
              <a:rPr lang="en-US" b="1" dirty="0" smtClean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 </a:t>
            </a:r>
            <a:r>
              <a:rPr lang="en-US" b="1" dirty="0" err="1" smtClean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échange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dirty="0" err="1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Réuniosn</a:t>
            </a:r>
            <a:r>
              <a:rPr lang="fr-FR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d’information, </a:t>
            </a:r>
            <a:r>
              <a:rPr lang="fr-FR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cours </a:t>
            </a:r>
            <a:r>
              <a:rPr lang="fr-FR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spécifiques </a:t>
            </a:r>
            <a:r>
              <a:rPr lang="fr-FR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langue et de culture, </a:t>
            </a:r>
            <a:r>
              <a:rPr lang="fr-FR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autres activités </a:t>
            </a:r>
            <a:r>
              <a:rPr lang="fr-FR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destinées à faciliter </a:t>
            </a:r>
            <a:r>
              <a:rPr lang="fr-FR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l'intégration.</a:t>
            </a:r>
          </a:p>
          <a:p>
            <a:pPr marL="285750" indent="-285750">
              <a:spcAft>
                <a:spcPts val="800"/>
              </a:spcAft>
              <a:buClr>
                <a:srgbClr val="E84E0F"/>
              </a:buClr>
              <a:buFont typeface="Wingdings 3" panose="05040102010807070707" pitchFamily="18" charset="2"/>
              <a:buChar char=""/>
            </a:pPr>
            <a:r>
              <a:rPr lang="en-US" b="1" dirty="0" smtClean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Publics en </a:t>
            </a:r>
            <a:r>
              <a:rPr lang="en-US" b="1" dirty="0" err="1" smtClean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exil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Services pour les étudiants et les universitaires en </a:t>
            </a:r>
            <a:r>
              <a:rPr lang="fr-FR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exil</a:t>
            </a:r>
          </a:p>
          <a:p>
            <a:pPr marL="285750" indent="-285750">
              <a:spcAft>
                <a:spcPts val="800"/>
              </a:spcAft>
              <a:buClr>
                <a:srgbClr val="E84E0F"/>
              </a:buClr>
              <a:buFont typeface="Wingdings 3" panose="05040102010807070707" pitchFamily="18" charset="2"/>
              <a:buChar char=""/>
            </a:pPr>
            <a:r>
              <a:rPr lang="en-US" b="1" dirty="0" smtClean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Les sportifs de haut niveau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statut de sportif de haut niveau permet aux athlètes de haut niveau de poursuivre leurs objectifs sans sacrifier leurs études</a:t>
            </a:r>
            <a:r>
              <a:rPr lang="fr-FR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285750" indent="-285750">
              <a:spcAft>
                <a:spcPts val="800"/>
              </a:spcAft>
              <a:buClr>
                <a:srgbClr val="E84E0F"/>
              </a:buClr>
              <a:buFont typeface="Wingdings 3" panose="05040102010807070707" pitchFamily="18" charset="2"/>
              <a:buChar char=""/>
            </a:pPr>
            <a:r>
              <a:rPr lang="fr-FR" b="1" dirty="0" smtClean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Étudiants </a:t>
            </a:r>
            <a:r>
              <a:rPr lang="en-US" b="1" dirty="0" smtClean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artistes</a:t>
            </a:r>
            <a:r>
              <a:rPr lang="en-US" b="1" dirty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, </a:t>
            </a:r>
            <a:r>
              <a:rPr lang="fr-FR" b="1" dirty="0" smtClean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étudiants </a:t>
            </a:r>
            <a:r>
              <a:rPr lang="en-US" b="1" dirty="0" smtClean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entrepreneurs</a:t>
            </a:r>
            <a:r>
              <a:rPr lang="en-US" b="1" dirty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, </a:t>
            </a:r>
            <a:r>
              <a:rPr lang="en-US" b="1" dirty="0" smtClean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étudiants </a:t>
            </a:r>
            <a:r>
              <a:rPr lang="en-US" b="1" dirty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e</a:t>
            </a:r>
            <a:r>
              <a:rPr lang="en-US" b="1" dirty="0" smtClean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n </a:t>
            </a:r>
            <a:r>
              <a:rPr lang="en-US" b="1" dirty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service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 ressources </a:t>
            </a:r>
            <a:r>
              <a:rPr lang="fr-FR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spécifiques </a:t>
            </a:r>
            <a:r>
              <a:rPr lang="fr-FR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 des horaires de cours spécialement adaptés permettent </a:t>
            </a:r>
            <a:r>
              <a:rPr lang="fr-FR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 ces publics </a:t>
            </a:r>
            <a:r>
              <a:rPr lang="fr-FR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poursuivre leurs études tout </a:t>
            </a:r>
            <a:r>
              <a:rPr lang="fr-FR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créant une entreprise, </a:t>
            </a:r>
            <a:r>
              <a:rPr lang="fr-FR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travaillant comme artiste ou en servant dans l'armée, chez les pompiers ou dans les administrations locales.</a:t>
            </a:r>
          </a:p>
        </p:txBody>
      </p:sp>
      <p:pic>
        <p:nvPicPr>
          <p:cNvPr id="4" name="Espace réservé pour une image  3"/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" b="512"/>
          <a:stretch>
            <a:fillRect/>
          </a:stretch>
        </p:blipFill>
        <p:spPr/>
      </p:pic>
      <p:pic>
        <p:nvPicPr>
          <p:cNvPr id="10" name="Espace réservé pour une image  9">
            <a:extLst>
              <a:ext uri="{FF2B5EF4-FFF2-40B4-BE49-F238E27FC236}">
                <a16:creationId xmlns:a16="http://schemas.microsoft.com/office/drawing/2014/main" id="{D0D95A43-EBD5-4DBB-B089-8EE078F73A7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" r="52"/>
          <a:stretch>
            <a:fillRect/>
          </a:stretch>
        </p:blipFill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193663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1CB5C3-B318-4045-960A-308B466A0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160" y="724522"/>
            <a:ext cx="8522039" cy="647078"/>
          </a:xfrm>
        </p:spPr>
        <p:txBody>
          <a:bodyPr>
            <a:normAutofit fontScale="90000"/>
          </a:bodyPr>
          <a:lstStyle/>
          <a:p>
            <a:r>
              <a:rPr lang="fr-FR" sz="3000" dirty="0">
                <a:solidFill>
                  <a:srgbClr val="2A2E46"/>
                </a:solidFill>
              </a:rPr>
              <a:t>Services pour les étudiants internationaux</a:t>
            </a:r>
            <a:endParaRPr lang="en-US" sz="3000" dirty="0">
              <a:solidFill>
                <a:srgbClr val="2A2E46"/>
              </a:solidFill>
            </a:endParaRPr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6" t="9922" r="6284"/>
          <a:stretch/>
        </p:blipFill>
        <p:spPr/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5DD457A-394B-4ABC-8653-BC5C9C58E91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04865" y="1394008"/>
            <a:ext cx="8607779" cy="5320771"/>
          </a:xfrm>
          <a:prstGeom prst="rect">
            <a:avLst/>
          </a:prstGeom>
        </p:spPr>
        <p:txBody>
          <a:bodyPr/>
          <a:lstStyle/>
          <a:p>
            <a:pPr lvl="0" algn="just">
              <a:lnSpc>
                <a:spcPct val="150000"/>
              </a:lnSpc>
              <a:spcAft>
                <a:spcPts val="600"/>
              </a:spcAft>
              <a:buClr>
                <a:srgbClr val="E84E0F"/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Aide et assistance </a:t>
            </a:r>
            <a:r>
              <a:rPr lang="en-US" sz="1800" dirty="0" err="1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personnalisées</a:t>
            </a:r>
            <a:r>
              <a:rPr lang="en-US" sz="18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1800" dirty="0">
              <a:solidFill>
                <a:srgbClr val="2A2E4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600"/>
              </a:spcAft>
              <a:buClr>
                <a:srgbClr val="E84E0F"/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service </a:t>
            </a:r>
            <a:r>
              <a:rPr lang="en-US" sz="1800" dirty="0" err="1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dédié</a:t>
            </a:r>
            <a:r>
              <a:rPr lang="en-US" sz="18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à </a:t>
            </a:r>
            <a:r>
              <a:rPr lang="en-US" sz="1800" dirty="0" err="1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l’accueil</a:t>
            </a:r>
            <a:r>
              <a:rPr lang="en-US" sz="18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</a:t>
            </a:r>
            <a:r>
              <a:rPr lang="en-US" sz="1800" dirty="0" err="1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l’intégration</a:t>
            </a:r>
            <a:r>
              <a:rPr lang="en-US" sz="18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des publics </a:t>
            </a:r>
            <a:r>
              <a:rPr lang="en-US" sz="1800" dirty="0" err="1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internationaux</a:t>
            </a:r>
            <a:r>
              <a:rPr lang="en-US" sz="18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 </a:t>
            </a:r>
            <a:r>
              <a:rPr lang="en-US" sz="1800" b="1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ISSO</a:t>
            </a:r>
            <a:r>
              <a:rPr lang="en-US" sz="18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International </a:t>
            </a:r>
            <a:r>
              <a:rPr lang="en-US" sz="18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Students and Scholars Office </a:t>
            </a:r>
            <a:endParaRPr lang="en-US" sz="1800" dirty="0" smtClean="0">
              <a:solidFill>
                <a:srgbClr val="2A2E4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600"/>
              </a:spcAft>
              <a:buClr>
                <a:srgbClr val="E84E0F"/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bureau </a:t>
            </a:r>
            <a:r>
              <a:rPr lang="en-US" sz="1800" dirty="0" err="1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d'immigration</a:t>
            </a:r>
            <a:r>
              <a:rPr lang="en-US" sz="18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sur le campus (</a:t>
            </a:r>
            <a:r>
              <a:rPr lang="en-US" sz="1800" dirty="0" err="1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antenne</a:t>
            </a:r>
            <a:r>
              <a:rPr lang="en-US" sz="18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la </a:t>
            </a:r>
            <a:r>
              <a:rPr lang="en-US" sz="1800" dirty="0" err="1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préfecture</a:t>
            </a:r>
            <a:r>
              <a:rPr lang="en-US" sz="18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lvl="0" algn="just">
              <a:lnSpc>
                <a:spcPct val="150000"/>
              </a:lnSpc>
              <a:spcAft>
                <a:spcPts val="600"/>
              </a:spcAft>
              <a:buClr>
                <a:srgbClr val="E84E0F"/>
              </a:buClr>
              <a:buFont typeface="Wingdings" panose="05000000000000000000" pitchFamily="2" charset="2"/>
              <a:buChar char="§"/>
            </a:pPr>
            <a:r>
              <a:rPr lang="fr-FR" sz="18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Cours </a:t>
            </a:r>
            <a:r>
              <a:rPr lang="fr-FR" sz="18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langue et de culture conçus spécialement pour les étudiants en échange</a:t>
            </a:r>
            <a:endParaRPr lang="en-US" sz="1800" dirty="0" smtClean="0">
              <a:solidFill>
                <a:srgbClr val="2A2E4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600"/>
              </a:spcAft>
              <a:buClr>
                <a:srgbClr val="E84E0F"/>
              </a:buClr>
              <a:buFont typeface="Wingdings" panose="05000000000000000000" pitchFamily="2" charset="2"/>
              <a:buChar char="§"/>
            </a:pPr>
            <a:r>
              <a:rPr lang="fr-FR" sz="18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L'un des </a:t>
            </a:r>
            <a:r>
              <a:rPr lang="fr-FR" sz="18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plus </a:t>
            </a:r>
            <a:r>
              <a:rPr lang="fr-FR" sz="18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anciens centres universitaires pour l'étude du </a:t>
            </a:r>
            <a:r>
              <a:rPr lang="fr-FR" sz="18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français </a:t>
            </a:r>
            <a:r>
              <a:rPr lang="en-US" sz="18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sz="1800" b="1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CUEF</a:t>
            </a:r>
            <a:r>
              <a:rPr lang="en-US" sz="18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Grenoble</a:t>
            </a:r>
          </a:p>
          <a:p>
            <a:pPr lvl="0" algn="just">
              <a:lnSpc>
                <a:spcPct val="150000"/>
              </a:lnSpc>
              <a:spcAft>
                <a:spcPts val="600"/>
              </a:spcAft>
              <a:buClr>
                <a:srgbClr val="E84E0F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Une association internationale d'étudiants : </a:t>
            </a:r>
            <a:r>
              <a:rPr lang="en-US" sz="1800" b="1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IntEGre</a:t>
            </a:r>
            <a:endParaRPr lang="en-US" sz="1800" b="1" dirty="0" smtClean="0">
              <a:solidFill>
                <a:srgbClr val="2A2E4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hlinkClick r:id="rId6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E84E0F"/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</a:t>
            </a:r>
            <a:r>
              <a:rPr lang="fr-FR" sz="18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bureau universitaire pour </a:t>
            </a:r>
            <a:r>
              <a:rPr lang="fr-FR" sz="18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</a:t>
            </a:r>
            <a:r>
              <a:rPr lang="fr-FR" sz="18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étudiants réfugiés</a:t>
            </a:r>
            <a:r>
              <a:rPr lang="en-US" sz="1800" dirty="0" smtClean="0"/>
              <a:t> : </a:t>
            </a:r>
            <a:r>
              <a:rPr lang="en-US" sz="1800" b="1" dirty="0" err="1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Colibri</a:t>
            </a:r>
            <a:endParaRPr lang="en-US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117" y="316307"/>
            <a:ext cx="769421" cy="46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1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pour une image 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" b="340"/>
          <a:stretch>
            <a:fillRect/>
          </a:stretch>
        </p:blipFill>
        <p:spPr/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8" y="4462175"/>
            <a:ext cx="827323" cy="815504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0" y="6058091"/>
            <a:ext cx="9203635" cy="800219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fr-FR" sz="200" b="1" dirty="0" smtClean="0">
              <a:solidFill>
                <a:srgbClr val="202C41"/>
              </a:solidFill>
            </a:endParaRPr>
          </a:p>
          <a:p>
            <a:pPr algn="ctr"/>
            <a:endParaRPr lang="fr-FR" sz="600" b="1" dirty="0" smtClean="0">
              <a:solidFill>
                <a:srgbClr val="202C41"/>
              </a:solidFill>
            </a:endParaRPr>
          </a:p>
          <a:p>
            <a:pPr algn="ctr"/>
            <a:r>
              <a:rPr lang="fr-FR" sz="3200" b="1" dirty="0" smtClean="0">
                <a:solidFill>
                  <a:srgbClr val="2A2E46"/>
                </a:solidFill>
              </a:rPr>
              <a:t>Vie étudiante</a:t>
            </a:r>
          </a:p>
          <a:p>
            <a:pPr algn="ctr"/>
            <a:endParaRPr lang="fr-FR" sz="600" b="1" dirty="0" smtClean="0">
              <a:solidFill>
                <a:srgbClr val="202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08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1F3C6D9-ED8F-4248-934A-3F19730C0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3604" y="924669"/>
            <a:ext cx="7860538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fr-FR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Grenoble : </a:t>
            </a:r>
            <a:r>
              <a:rPr lang="fr-FR" dirty="0" smtClean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ville étudiante plebiscitée en </a:t>
            </a:r>
            <a:r>
              <a:rPr lang="fr-FR" dirty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France</a:t>
            </a:r>
            <a:endParaRPr lang="en-US" dirty="0">
              <a:solidFill>
                <a:srgbClr val="E84E0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85290" y="2263403"/>
            <a:ext cx="5433084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E84E0F"/>
              </a:buClr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Classée </a:t>
            </a:r>
            <a:r>
              <a:rPr lang="fr-FR" b="1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fr-FR" b="1" baseline="300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fr-FR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parmi les villes où il fait bon étudier en France par </a:t>
            </a:r>
            <a:r>
              <a:rPr lang="en-US" i="1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l’Étudiant</a:t>
            </a:r>
            <a:r>
              <a:rPr lang="en-US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magazine</a:t>
            </a:r>
          </a:p>
          <a:p>
            <a:pPr marL="285750" indent="-285750">
              <a:lnSpc>
                <a:spcPct val="150000"/>
              </a:lnSpc>
              <a:buClr>
                <a:srgbClr val="E84E0F"/>
              </a:buClr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Une vie </a:t>
            </a:r>
            <a:r>
              <a:rPr lang="fr-FR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nocturne animée et </a:t>
            </a:r>
            <a:r>
              <a:rPr lang="fr-FR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variée</a:t>
            </a:r>
          </a:p>
          <a:p>
            <a:pPr marL="285750" indent="-285750">
              <a:lnSpc>
                <a:spcPct val="150000"/>
              </a:lnSpc>
              <a:buClr>
                <a:srgbClr val="E84E0F"/>
              </a:buClr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système de transport public étendu et </a:t>
            </a:r>
            <a:r>
              <a:rPr lang="fr-FR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abordable</a:t>
            </a:r>
          </a:p>
          <a:p>
            <a:pPr marL="285750" indent="-285750">
              <a:lnSpc>
                <a:spcPct val="150000"/>
              </a:lnSpc>
              <a:buClr>
                <a:srgbClr val="E84E0F"/>
              </a:buClr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Plus de 100 </a:t>
            </a:r>
            <a:r>
              <a:rPr lang="fr-FR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événements culturels programmés chaque année pour les étudiants</a:t>
            </a:r>
            <a:endParaRPr lang="en-US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FB0A4853-DE69-4CE6-B9E8-4ED0A356CE1F}"/>
              </a:ext>
            </a:extLst>
          </p:cNvPr>
          <p:cNvSpPr txBox="1"/>
          <p:nvPr/>
        </p:nvSpPr>
        <p:spPr>
          <a:xfrm>
            <a:off x="1455173" y="5600441"/>
            <a:ext cx="4606094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fr-FR" sz="1600" b="1" dirty="0" err="1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Safa</a:t>
            </a:r>
            <a:r>
              <a:rPr lang="fr-FR" sz="1600" b="1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Ali</a:t>
            </a:r>
            <a:r>
              <a:rPr lang="fr-FR" sz="16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étudiante </a:t>
            </a:r>
            <a:r>
              <a:rPr lang="fr-FR" sz="16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internationale, </a:t>
            </a:r>
            <a:r>
              <a:rPr lang="fr-FR" sz="16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fait part de </a:t>
            </a:r>
            <a:r>
              <a:rPr lang="fr-FR" sz="16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son expérience </a:t>
            </a:r>
            <a:r>
              <a:rPr lang="fr-FR" sz="16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 Grenoble</a:t>
            </a:r>
            <a:r>
              <a:rPr lang="fr-FR" sz="16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1600" dirty="0">
              <a:solidFill>
                <a:srgbClr val="2A2E4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age 4">
            <a:hlinkClick r:id="rId3"/>
            <a:extLst>
              <a:ext uri="{FF2B5EF4-FFF2-40B4-BE49-F238E27FC236}">
                <a16:creationId xmlns:a16="http://schemas.microsoft.com/office/drawing/2014/main" id="{A04D518F-687E-42D1-9EA3-60D693D25E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145" y="2415501"/>
            <a:ext cx="5074296" cy="284493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CF5FA3C-9A2D-4B45-B803-9A20DB1004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955" t="22310" r="34139" b="56625"/>
          <a:stretch/>
        </p:blipFill>
        <p:spPr>
          <a:xfrm>
            <a:off x="763058" y="5286738"/>
            <a:ext cx="846784" cy="730984"/>
          </a:xfrm>
          <a:prstGeom prst="rect">
            <a:avLst/>
          </a:prstGeom>
        </p:spPr>
      </p:pic>
      <p:cxnSp>
        <p:nvCxnSpPr>
          <p:cNvPr id="10" name="Straight Connector 4">
            <a:extLst>
              <a:ext uri="{FF2B5EF4-FFF2-40B4-BE49-F238E27FC236}">
                <a16:creationId xmlns:a16="http://schemas.microsoft.com/office/drawing/2014/main" id="{A678B655-9959-48D8-A9C2-5CF2DF6F8E7E}"/>
              </a:ext>
            </a:extLst>
          </p:cNvPr>
          <p:cNvCxnSpPr>
            <a:cxnSpLocks/>
          </p:cNvCxnSpPr>
          <p:nvPr/>
        </p:nvCxnSpPr>
        <p:spPr>
          <a:xfrm flipV="1">
            <a:off x="3073940" y="1955259"/>
            <a:ext cx="9118060" cy="9728"/>
          </a:xfrm>
          <a:prstGeom prst="line">
            <a:avLst/>
          </a:prstGeom>
          <a:ln w="28575">
            <a:solidFill>
              <a:srgbClr val="E84E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76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14398" y="1838259"/>
            <a:ext cx="5524805" cy="45550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E84E0F"/>
              </a:buClr>
              <a:buFont typeface="Wingdings" panose="05000000000000000000" pitchFamily="2" charset="2"/>
              <a:buChar char="§"/>
            </a:pPr>
            <a:r>
              <a:rPr lang="fr-FR" sz="16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 - Espace Vie Étudiante </a:t>
            </a:r>
          </a:p>
          <a:p>
            <a:pPr marL="285750" indent="-285750">
              <a:lnSpc>
                <a:spcPct val="150000"/>
              </a:lnSpc>
              <a:buClr>
                <a:srgbClr val="E84E0F"/>
              </a:buClr>
              <a:buFont typeface="Wingdings" panose="05000000000000000000" pitchFamily="2" charset="2"/>
              <a:buChar char="§"/>
            </a:pPr>
            <a:r>
              <a:rPr lang="fr-FR" sz="16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Plus </a:t>
            </a:r>
            <a:r>
              <a:rPr lang="fr-FR" sz="16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fr-FR" sz="1600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300</a:t>
            </a:r>
            <a:r>
              <a:rPr lang="fr-FR" sz="16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6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associations </a:t>
            </a:r>
            <a:r>
              <a:rPr lang="fr-FR" sz="16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étudiantes</a:t>
            </a:r>
          </a:p>
          <a:p>
            <a:pPr marL="285750" indent="-285750">
              <a:lnSpc>
                <a:spcPct val="150000"/>
              </a:lnSpc>
              <a:buClr>
                <a:srgbClr val="E84E0F"/>
              </a:buClr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Une radio étudiante</a:t>
            </a:r>
          </a:p>
          <a:p>
            <a:pPr marL="285750" indent="-285750">
              <a:lnSpc>
                <a:spcPct val="150000"/>
              </a:lnSpc>
              <a:buClr>
                <a:srgbClr val="E84E0F"/>
              </a:buClr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fr-FR" sz="16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6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salles de spectacles </a:t>
            </a:r>
            <a:r>
              <a:rPr lang="fr-FR" sz="16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universitaires </a:t>
            </a:r>
          </a:p>
          <a:p>
            <a:pPr marL="285750" indent="-285750">
              <a:lnSpc>
                <a:spcPct val="150000"/>
              </a:lnSpc>
              <a:buClr>
                <a:srgbClr val="E84E0F"/>
              </a:buClr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fr-FR" sz="16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espaces dédiés à la culture sur le campus</a:t>
            </a:r>
          </a:p>
          <a:p>
            <a:pPr marL="285750" indent="-285750">
              <a:lnSpc>
                <a:spcPct val="150000"/>
              </a:lnSpc>
              <a:buClr>
                <a:srgbClr val="E84E0F"/>
              </a:buClr>
              <a:buFont typeface="Wingdings" panose="05000000000000000000" pitchFamily="2" charset="2"/>
              <a:buChar char="§"/>
            </a:pPr>
            <a:r>
              <a:rPr lang="fr-FR" sz="16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centre </a:t>
            </a:r>
            <a:r>
              <a:rPr lang="fr-FR" sz="16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fr-FR" sz="16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santé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E84E0F"/>
              </a:buClr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Plus de 45 </a:t>
            </a:r>
            <a:r>
              <a:rPr lang="fr-FR" sz="16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cours de sport formels ainsi que </a:t>
            </a:r>
            <a:r>
              <a:rPr lang="fr-FR" sz="1600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 </a:t>
            </a:r>
            <a:r>
              <a:rPr lang="fr-FR" sz="16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activités sportives non notées.</a:t>
            </a:r>
            <a:endParaRPr lang="en-US" sz="1600" dirty="0">
              <a:solidFill>
                <a:srgbClr val="2A2E4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E84E0F"/>
              </a:buClr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Accès à une piscine olympique, aux murs d'escalade, à plusieurs terrains et équipements sportifs.</a:t>
            </a:r>
            <a:r>
              <a:rPr lang="en-US" sz="16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endParaRPr lang="en-US" sz="1600" dirty="0">
              <a:solidFill>
                <a:srgbClr val="E84E0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E74610"/>
              </a:buClr>
            </a:pPr>
            <a:r>
              <a:rPr lang="fr-FR" sz="1600" b="1" dirty="0" smtClean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Accessible </a:t>
            </a:r>
            <a:r>
              <a:rPr lang="fr-FR" sz="1600" b="1" dirty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bus, tramway ou </a:t>
            </a:r>
            <a:r>
              <a:rPr lang="fr-FR" sz="1600" b="1" dirty="0" smtClean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vélo</a:t>
            </a:r>
            <a:endParaRPr lang="en-US" sz="1600" b="1" dirty="0">
              <a:solidFill>
                <a:srgbClr val="E84E0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D61DE4F-C733-4E40-BFCD-B97276AC401B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>
                <a:solidFill>
                  <a:srgbClr val="2A2E46"/>
                </a:solidFill>
              </a:rPr>
              <a:t>Un campus </a:t>
            </a:r>
            <a:r>
              <a:rPr lang="fr-FR" dirty="0" smtClean="0">
                <a:solidFill>
                  <a:srgbClr val="2A2E46"/>
                </a:solidFill>
              </a:rPr>
              <a:t>polyvalent</a:t>
            </a:r>
            <a:endParaRPr lang="en-US" dirty="0">
              <a:solidFill>
                <a:srgbClr val="2A2E46"/>
              </a:solidFill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3660611-ADD5-41EC-BB5F-5DAB73EE5E10}"/>
              </a:ext>
            </a:extLst>
          </p:cNvPr>
          <p:cNvSpPr/>
          <p:nvPr/>
        </p:nvSpPr>
        <p:spPr>
          <a:xfrm>
            <a:off x="10977913" y="138632"/>
            <a:ext cx="1009940" cy="1009940"/>
          </a:xfrm>
          <a:prstGeom prst="ellipse">
            <a:avLst/>
          </a:prstGeom>
          <a:solidFill>
            <a:srgbClr val="E84E0F"/>
          </a:solidFill>
          <a:ln>
            <a:solidFill>
              <a:srgbClr val="E7461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277" y="417499"/>
            <a:ext cx="603281" cy="536603"/>
          </a:xfrm>
          <a:prstGeom prst="rect">
            <a:avLst/>
          </a:prstGeom>
        </p:spPr>
      </p:pic>
      <p:pic>
        <p:nvPicPr>
          <p:cNvPr id="5" name="Espace réservé pour une image  4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6" r="17174"/>
          <a:stretch/>
        </p:blipFill>
        <p:spPr/>
      </p:pic>
      <p:pic>
        <p:nvPicPr>
          <p:cNvPr id="7" name="Espace réservé pour une image  6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" t="318" r="48347" b="-318"/>
          <a:stretch/>
        </p:blipFill>
        <p:spPr/>
      </p:pic>
    </p:spTree>
    <p:extLst>
      <p:ext uri="{BB962C8B-B14F-4D97-AF65-F5344CB8AC3E}">
        <p14:creationId xmlns:p14="http://schemas.microsoft.com/office/powerpoint/2010/main" val="205230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pour une image 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8" t="898" r="1989" b="122"/>
          <a:stretch/>
        </p:blipFill>
        <p:spPr/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580" y="4387630"/>
            <a:ext cx="901463" cy="721170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0" y="6057781"/>
            <a:ext cx="9203635" cy="800219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fr-FR" sz="200" b="1" dirty="0" smtClean="0">
              <a:solidFill>
                <a:srgbClr val="202C41"/>
              </a:solidFill>
            </a:endParaRPr>
          </a:p>
          <a:p>
            <a:pPr algn="ctr"/>
            <a:endParaRPr lang="fr-FR" sz="600" b="1" dirty="0" smtClean="0">
              <a:solidFill>
                <a:srgbClr val="202C41"/>
              </a:solidFill>
            </a:endParaRPr>
          </a:p>
          <a:p>
            <a:pPr algn="ctr"/>
            <a:r>
              <a:rPr lang="fr-FR" sz="3200" b="1" dirty="0" smtClean="0">
                <a:solidFill>
                  <a:srgbClr val="2A2E46"/>
                </a:solidFill>
              </a:rPr>
              <a:t>Qui sommes-nous ?</a:t>
            </a:r>
          </a:p>
          <a:p>
            <a:pPr algn="ctr"/>
            <a:endParaRPr lang="fr-FR" sz="600" b="1" dirty="0" smtClean="0">
              <a:solidFill>
                <a:srgbClr val="202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33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9489" y="2106988"/>
            <a:ext cx="5678187" cy="41395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Clr>
                <a:srgbClr val="E74610"/>
              </a:buClr>
            </a:pPr>
            <a:r>
              <a:rPr lang="fr-FR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Rapprocher les étudiants français et internationaux </a:t>
            </a:r>
            <a:r>
              <a:rPr lang="fr-FR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grâce à : </a:t>
            </a:r>
            <a:endParaRPr lang="fr-FR" dirty="0" smtClean="0">
              <a:solidFill>
                <a:srgbClr val="2A2E4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E7461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Programme de </a:t>
            </a:r>
            <a:r>
              <a:rPr lang="fr-FR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parrainage </a:t>
            </a:r>
            <a:r>
              <a:rPr lang="fr-FR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pour les </a:t>
            </a:r>
            <a:r>
              <a:rPr lang="fr-FR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internationaux nouvellement arrivés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E7461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Duos de langues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E74610"/>
              </a:buClr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Visites du campus et de la ville pour les nouveaux étudiants internationaux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E74610"/>
              </a:buClr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Échange d'articles ménagers pour les étudiants entrants</a:t>
            </a:r>
            <a:endParaRPr lang="en-US" dirty="0">
              <a:solidFill>
                <a:srgbClr val="2A2E4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Espace réservé pour une image  9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1" t="13902" r="4429" b="13902"/>
          <a:stretch/>
        </p:blipFill>
        <p:spPr>
          <a:xfrm>
            <a:off x="6254885" y="2105637"/>
            <a:ext cx="4610912" cy="3636006"/>
          </a:xfrm>
        </p:spPr>
      </p:pic>
      <p:sp>
        <p:nvSpPr>
          <p:cNvPr id="7" name="Titre 6">
            <a:extLst>
              <a:ext uri="{FF2B5EF4-FFF2-40B4-BE49-F238E27FC236}">
                <a16:creationId xmlns:a16="http://schemas.microsoft.com/office/drawing/2014/main" id="{5F3DF692-859B-44F9-8798-DAC2302FC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019" y="665899"/>
            <a:ext cx="11697929" cy="47411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 defTabSz="914400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IntEGre : </a:t>
            </a:r>
            <a:r>
              <a:rPr lang="en-US" dirty="0" err="1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une</a:t>
            </a:r>
            <a:r>
              <a:rPr lang="en-US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association </a:t>
            </a:r>
            <a:r>
              <a:rPr lang="en-US" dirty="0" err="1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dédiée</a:t>
            </a:r>
            <a:r>
              <a:rPr lang="en-US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aux </a:t>
            </a:r>
            <a:r>
              <a:rPr lang="en-US" dirty="0" err="1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étudiants</a:t>
            </a:r>
            <a:r>
              <a:rPr lang="en-US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internationaux</a:t>
            </a:r>
            <a:endParaRPr lang="en-US" dirty="0">
              <a:solidFill>
                <a:srgbClr val="2A2E46"/>
              </a:solidFill>
            </a:endParaRPr>
          </a:p>
        </p:txBody>
      </p:sp>
      <p:pic>
        <p:nvPicPr>
          <p:cNvPr id="3" name="Image 2">
            <a:hlinkClick r:id="rId4"/>
            <a:extLst>
              <a:ext uri="{FF2B5EF4-FFF2-40B4-BE49-F238E27FC236}">
                <a16:creationId xmlns:a16="http://schemas.microsoft.com/office/drawing/2014/main" id="{F98B105A-1767-4A5F-9B61-3C0C1E1B81E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3524" y="5151652"/>
            <a:ext cx="1023010" cy="102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7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1" r="5432"/>
          <a:stretch/>
        </p:blipFill>
        <p:spPr>
          <a:xfrm>
            <a:off x="4047067" y="0"/>
            <a:ext cx="8144933" cy="6858000"/>
          </a:xfrm>
          <a:prstGeom prst="rect">
            <a:avLst/>
          </a:prstGeom>
        </p:spPr>
      </p:pic>
      <p:sp>
        <p:nvSpPr>
          <p:cNvPr id="6" name="Parallélogramme 5"/>
          <p:cNvSpPr/>
          <p:nvPr/>
        </p:nvSpPr>
        <p:spPr>
          <a:xfrm>
            <a:off x="-264695" y="0"/>
            <a:ext cx="8590881" cy="6858000"/>
          </a:xfrm>
          <a:prstGeom prst="parallelogram">
            <a:avLst>
              <a:gd name="adj" fmla="val 5792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">
            <a:solidFill>
              <a:srgbClr val="E84E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393B440C-EAD5-479F-BF9D-6F4583C9AC6C}"/>
              </a:ext>
            </a:extLst>
          </p:cNvPr>
          <p:cNvSpPr txBox="1">
            <a:spLocks/>
          </p:cNvSpPr>
          <p:nvPr/>
        </p:nvSpPr>
        <p:spPr>
          <a:xfrm>
            <a:off x="124018" y="2984123"/>
            <a:ext cx="7708720" cy="920750"/>
          </a:xfrm>
          <a:prstGeom prst="rect">
            <a:avLst/>
          </a:prstGeom>
          <a:noFill/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E84E0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Merci de </a:t>
            </a:r>
            <a:r>
              <a:rPr lang="en-US" sz="3200" b="1" dirty="0" err="1" smtClean="0">
                <a:solidFill>
                  <a:srgbClr val="E84E0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votre</a:t>
            </a:r>
            <a:r>
              <a:rPr lang="en-US" sz="3200" b="1" dirty="0" smtClean="0">
                <a:solidFill>
                  <a:srgbClr val="E84E0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attention</a:t>
            </a:r>
            <a:endParaRPr lang="en-US" sz="3200" b="1" dirty="0">
              <a:solidFill>
                <a:srgbClr val="E84E0F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7" name="Triangle isocèle 66" hidden="1">
            <a:extLst>
              <a:ext uri="{FF2B5EF4-FFF2-40B4-BE49-F238E27FC236}">
                <a16:creationId xmlns:a16="http://schemas.microsoft.com/office/drawing/2014/main" id="{BEF51446-13B1-4E23-9A96-904EAA10BDD2}"/>
              </a:ext>
            </a:extLst>
          </p:cNvPr>
          <p:cNvSpPr/>
          <p:nvPr/>
        </p:nvSpPr>
        <p:spPr>
          <a:xfrm>
            <a:off x="3402420" y="-43430"/>
            <a:ext cx="7310006" cy="6914186"/>
          </a:xfrm>
          <a:custGeom>
            <a:avLst/>
            <a:gdLst>
              <a:gd name="connsiteX0" fmla="*/ 0 w 7921789"/>
              <a:gd name="connsiteY0" fmla="*/ 6829126 h 6829126"/>
              <a:gd name="connsiteX1" fmla="*/ 3960895 w 7921789"/>
              <a:gd name="connsiteY1" fmla="*/ 0 h 6829126"/>
              <a:gd name="connsiteX2" fmla="*/ 7921789 w 7921789"/>
              <a:gd name="connsiteY2" fmla="*/ 6829126 h 6829126"/>
              <a:gd name="connsiteX3" fmla="*/ 0 w 7921789"/>
              <a:gd name="connsiteY3" fmla="*/ 6829126 h 6829126"/>
              <a:gd name="connsiteX0" fmla="*/ 0 w 7921789"/>
              <a:gd name="connsiteY0" fmla="*/ 6924811 h 6924811"/>
              <a:gd name="connsiteX1" fmla="*/ 3960895 w 7921789"/>
              <a:gd name="connsiteY1" fmla="*/ 95685 h 6924811"/>
              <a:gd name="connsiteX2" fmla="*/ 5853634 w 7921789"/>
              <a:gd name="connsiteY2" fmla="*/ 160380 h 6924811"/>
              <a:gd name="connsiteX3" fmla="*/ 7921789 w 7921789"/>
              <a:gd name="connsiteY3" fmla="*/ 6924811 h 6924811"/>
              <a:gd name="connsiteX4" fmla="*/ 0 w 7921789"/>
              <a:gd name="connsiteY4" fmla="*/ 6924811 h 6924811"/>
              <a:gd name="connsiteX0" fmla="*/ 0 w 7921789"/>
              <a:gd name="connsiteY0" fmla="*/ 6866209 h 6866209"/>
              <a:gd name="connsiteX1" fmla="*/ 3960895 w 7921789"/>
              <a:gd name="connsiteY1" fmla="*/ 37083 h 6866209"/>
              <a:gd name="connsiteX2" fmla="*/ 5853634 w 7921789"/>
              <a:gd name="connsiteY2" fmla="*/ 101778 h 6866209"/>
              <a:gd name="connsiteX3" fmla="*/ 7921789 w 7921789"/>
              <a:gd name="connsiteY3" fmla="*/ 6866209 h 6866209"/>
              <a:gd name="connsiteX4" fmla="*/ 0 w 7921789"/>
              <a:gd name="connsiteY4" fmla="*/ 6866209 h 6866209"/>
              <a:gd name="connsiteX0" fmla="*/ 0 w 7921789"/>
              <a:gd name="connsiteY0" fmla="*/ 6924013 h 6924013"/>
              <a:gd name="connsiteX1" fmla="*/ 3960895 w 7921789"/>
              <a:gd name="connsiteY1" fmla="*/ 94887 h 6924013"/>
              <a:gd name="connsiteX2" fmla="*/ 5853634 w 7921789"/>
              <a:gd name="connsiteY2" fmla="*/ 95787 h 6924013"/>
              <a:gd name="connsiteX3" fmla="*/ 7921789 w 7921789"/>
              <a:gd name="connsiteY3" fmla="*/ 6924013 h 6924013"/>
              <a:gd name="connsiteX4" fmla="*/ 0 w 7921789"/>
              <a:gd name="connsiteY4" fmla="*/ 6924013 h 6924013"/>
              <a:gd name="connsiteX0" fmla="*/ 0 w 7921789"/>
              <a:gd name="connsiteY0" fmla="*/ 7009879 h 7009879"/>
              <a:gd name="connsiteX1" fmla="*/ 4056588 w 7921789"/>
              <a:gd name="connsiteY1" fmla="*/ 0 h 7009879"/>
              <a:gd name="connsiteX2" fmla="*/ 5853634 w 7921789"/>
              <a:gd name="connsiteY2" fmla="*/ 181653 h 7009879"/>
              <a:gd name="connsiteX3" fmla="*/ 7921789 w 7921789"/>
              <a:gd name="connsiteY3" fmla="*/ 7009879 h 7009879"/>
              <a:gd name="connsiteX4" fmla="*/ 0 w 7921789"/>
              <a:gd name="connsiteY4" fmla="*/ 7009879 h 7009879"/>
              <a:gd name="connsiteX0" fmla="*/ 0 w 7921789"/>
              <a:gd name="connsiteY0" fmla="*/ 7078736 h 7078736"/>
              <a:gd name="connsiteX1" fmla="*/ 4056588 w 7921789"/>
              <a:gd name="connsiteY1" fmla="*/ 68857 h 7078736"/>
              <a:gd name="connsiteX2" fmla="*/ 5853634 w 7921789"/>
              <a:gd name="connsiteY2" fmla="*/ 250510 h 7078736"/>
              <a:gd name="connsiteX3" fmla="*/ 7921789 w 7921789"/>
              <a:gd name="connsiteY3" fmla="*/ 7078736 h 7078736"/>
              <a:gd name="connsiteX4" fmla="*/ 0 w 7921789"/>
              <a:gd name="connsiteY4" fmla="*/ 7078736 h 7078736"/>
              <a:gd name="connsiteX0" fmla="*/ 0 w 7921789"/>
              <a:gd name="connsiteY0" fmla="*/ 7098584 h 7098584"/>
              <a:gd name="connsiteX1" fmla="*/ 4056588 w 7921789"/>
              <a:gd name="connsiteY1" fmla="*/ 88705 h 7098584"/>
              <a:gd name="connsiteX2" fmla="*/ 5853634 w 7921789"/>
              <a:gd name="connsiteY2" fmla="*/ 270358 h 7098584"/>
              <a:gd name="connsiteX3" fmla="*/ 7921789 w 7921789"/>
              <a:gd name="connsiteY3" fmla="*/ 7098584 h 7098584"/>
              <a:gd name="connsiteX4" fmla="*/ 0 w 7921789"/>
              <a:gd name="connsiteY4" fmla="*/ 7098584 h 7098584"/>
              <a:gd name="connsiteX0" fmla="*/ 0 w 7921789"/>
              <a:gd name="connsiteY0" fmla="*/ 7066537 h 7066537"/>
              <a:gd name="connsiteX1" fmla="*/ 4003425 w 7921789"/>
              <a:gd name="connsiteY1" fmla="*/ 131086 h 7066537"/>
              <a:gd name="connsiteX2" fmla="*/ 5853634 w 7921789"/>
              <a:gd name="connsiteY2" fmla="*/ 238311 h 7066537"/>
              <a:gd name="connsiteX3" fmla="*/ 7921789 w 7921789"/>
              <a:gd name="connsiteY3" fmla="*/ 7066537 h 7066537"/>
              <a:gd name="connsiteX4" fmla="*/ 0 w 7921789"/>
              <a:gd name="connsiteY4" fmla="*/ 7066537 h 7066537"/>
              <a:gd name="connsiteX0" fmla="*/ 0 w 7921789"/>
              <a:gd name="connsiteY0" fmla="*/ 6938133 h 6938133"/>
              <a:gd name="connsiteX1" fmla="*/ 4003425 w 7921789"/>
              <a:gd name="connsiteY1" fmla="*/ 2682 h 6938133"/>
              <a:gd name="connsiteX2" fmla="*/ 6651076 w 7921789"/>
              <a:gd name="connsiteY2" fmla="*/ 939247 h 6938133"/>
              <a:gd name="connsiteX3" fmla="*/ 7921789 w 7921789"/>
              <a:gd name="connsiteY3" fmla="*/ 6938133 h 6938133"/>
              <a:gd name="connsiteX4" fmla="*/ 0 w 7921789"/>
              <a:gd name="connsiteY4" fmla="*/ 6938133 h 6938133"/>
              <a:gd name="connsiteX0" fmla="*/ 0 w 7921789"/>
              <a:gd name="connsiteY0" fmla="*/ 6938133 h 6938133"/>
              <a:gd name="connsiteX1" fmla="*/ 4003425 w 7921789"/>
              <a:gd name="connsiteY1" fmla="*/ 2682 h 6938133"/>
              <a:gd name="connsiteX2" fmla="*/ 6651076 w 7921789"/>
              <a:gd name="connsiteY2" fmla="*/ 939247 h 6938133"/>
              <a:gd name="connsiteX3" fmla="*/ 7921789 w 7921789"/>
              <a:gd name="connsiteY3" fmla="*/ 6938133 h 6938133"/>
              <a:gd name="connsiteX4" fmla="*/ 0 w 7921789"/>
              <a:gd name="connsiteY4" fmla="*/ 6938133 h 6938133"/>
              <a:gd name="connsiteX0" fmla="*/ 0 w 7921789"/>
              <a:gd name="connsiteY0" fmla="*/ 6946358 h 6946358"/>
              <a:gd name="connsiteX1" fmla="*/ 4003425 w 7921789"/>
              <a:gd name="connsiteY1" fmla="*/ 10907 h 6946358"/>
              <a:gd name="connsiteX2" fmla="*/ 6651076 w 7921789"/>
              <a:gd name="connsiteY2" fmla="*/ 947472 h 6946358"/>
              <a:gd name="connsiteX3" fmla="*/ 7921789 w 7921789"/>
              <a:gd name="connsiteY3" fmla="*/ 6946358 h 6946358"/>
              <a:gd name="connsiteX4" fmla="*/ 0 w 7921789"/>
              <a:gd name="connsiteY4" fmla="*/ 6946358 h 6946358"/>
              <a:gd name="connsiteX0" fmla="*/ 0 w 7921789"/>
              <a:gd name="connsiteY0" fmla="*/ 6946358 h 6946358"/>
              <a:gd name="connsiteX1" fmla="*/ 4003425 w 7921789"/>
              <a:gd name="connsiteY1" fmla="*/ 10907 h 6946358"/>
              <a:gd name="connsiteX2" fmla="*/ 6651076 w 7921789"/>
              <a:gd name="connsiteY2" fmla="*/ 947472 h 6946358"/>
              <a:gd name="connsiteX3" fmla="*/ 7921789 w 7921789"/>
              <a:gd name="connsiteY3" fmla="*/ 6946358 h 6946358"/>
              <a:gd name="connsiteX4" fmla="*/ 0 w 7921789"/>
              <a:gd name="connsiteY4" fmla="*/ 6946358 h 6946358"/>
              <a:gd name="connsiteX0" fmla="*/ 0 w 7921789"/>
              <a:gd name="connsiteY0" fmla="*/ 7467384 h 7467384"/>
              <a:gd name="connsiteX1" fmla="*/ 4003425 w 7921789"/>
              <a:gd name="connsiteY1" fmla="*/ 531933 h 7467384"/>
              <a:gd name="connsiteX2" fmla="*/ 6300201 w 7921789"/>
              <a:gd name="connsiteY2" fmla="*/ 596628 h 7467384"/>
              <a:gd name="connsiteX3" fmla="*/ 6651076 w 7921789"/>
              <a:gd name="connsiteY3" fmla="*/ 1468498 h 7467384"/>
              <a:gd name="connsiteX4" fmla="*/ 7921789 w 7921789"/>
              <a:gd name="connsiteY4" fmla="*/ 7467384 h 7467384"/>
              <a:gd name="connsiteX5" fmla="*/ 0 w 7921789"/>
              <a:gd name="connsiteY5" fmla="*/ 7467384 h 7467384"/>
              <a:gd name="connsiteX0" fmla="*/ 0 w 7921789"/>
              <a:gd name="connsiteY0" fmla="*/ 7436648 h 7436648"/>
              <a:gd name="connsiteX1" fmla="*/ 4003425 w 7921789"/>
              <a:gd name="connsiteY1" fmla="*/ 501197 h 7436648"/>
              <a:gd name="connsiteX2" fmla="*/ 6300201 w 7921789"/>
              <a:gd name="connsiteY2" fmla="*/ 565892 h 7436648"/>
              <a:gd name="connsiteX3" fmla="*/ 6651076 w 7921789"/>
              <a:gd name="connsiteY3" fmla="*/ 1437762 h 7436648"/>
              <a:gd name="connsiteX4" fmla="*/ 7921789 w 7921789"/>
              <a:gd name="connsiteY4" fmla="*/ 7436648 h 7436648"/>
              <a:gd name="connsiteX5" fmla="*/ 0 w 7921789"/>
              <a:gd name="connsiteY5" fmla="*/ 7436648 h 7436648"/>
              <a:gd name="connsiteX0" fmla="*/ 0 w 7921789"/>
              <a:gd name="connsiteY0" fmla="*/ 6935451 h 6935451"/>
              <a:gd name="connsiteX1" fmla="*/ 4003425 w 7921789"/>
              <a:gd name="connsiteY1" fmla="*/ 0 h 6935451"/>
              <a:gd name="connsiteX2" fmla="*/ 6300201 w 7921789"/>
              <a:gd name="connsiteY2" fmla="*/ 64695 h 6935451"/>
              <a:gd name="connsiteX3" fmla="*/ 6651076 w 7921789"/>
              <a:gd name="connsiteY3" fmla="*/ 936565 h 6935451"/>
              <a:gd name="connsiteX4" fmla="*/ 7921789 w 7921789"/>
              <a:gd name="connsiteY4" fmla="*/ 6935451 h 6935451"/>
              <a:gd name="connsiteX5" fmla="*/ 0 w 7921789"/>
              <a:gd name="connsiteY5" fmla="*/ 6935451 h 6935451"/>
              <a:gd name="connsiteX0" fmla="*/ 0 w 7921789"/>
              <a:gd name="connsiteY0" fmla="*/ 6935451 h 6935451"/>
              <a:gd name="connsiteX1" fmla="*/ 4003425 w 7921789"/>
              <a:gd name="connsiteY1" fmla="*/ 0 h 6935451"/>
              <a:gd name="connsiteX2" fmla="*/ 6300201 w 7921789"/>
              <a:gd name="connsiteY2" fmla="*/ 64695 h 6935451"/>
              <a:gd name="connsiteX3" fmla="*/ 6651076 w 7921789"/>
              <a:gd name="connsiteY3" fmla="*/ 936565 h 6935451"/>
              <a:gd name="connsiteX4" fmla="*/ 7921789 w 7921789"/>
              <a:gd name="connsiteY4" fmla="*/ 6935451 h 6935451"/>
              <a:gd name="connsiteX5" fmla="*/ 0 w 7921789"/>
              <a:gd name="connsiteY5" fmla="*/ 6935451 h 6935451"/>
              <a:gd name="connsiteX0" fmla="*/ 0 w 7921789"/>
              <a:gd name="connsiteY0" fmla="*/ 6935451 h 6935451"/>
              <a:gd name="connsiteX1" fmla="*/ 4003425 w 7921789"/>
              <a:gd name="connsiteY1" fmla="*/ 0 h 6935451"/>
              <a:gd name="connsiteX2" fmla="*/ 6300201 w 7921789"/>
              <a:gd name="connsiteY2" fmla="*/ 64695 h 6935451"/>
              <a:gd name="connsiteX3" fmla="*/ 6651076 w 7921789"/>
              <a:gd name="connsiteY3" fmla="*/ 936565 h 6935451"/>
              <a:gd name="connsiteX4" fmla="*/ 7921789 w 7921789"/>
              <a:gd name="connsiteY4" fmla="*/ 6935451 h 6935451"/>
              <a:gd name="connsiteX5" fmla="*/ 0 w 7921789"/>
              <a:gd name="connsiteY5" fmla="*/ 6935451 h 6935451"/>
              <a:gd name="connsiteX0" fmla="*/ 0 w 7921789"/>
              <a:gd name="connsiteY0" fmla="*/ 6935451 h 6935451"/>
              <a:gd name="connsiteX1" fmla="*/ 4003425 w 7921789"/>
              <a:gd name="connsiteY1" fmla="*/ 0 h 6935451"/>
              <a:gd name="connsiteX2" fmla="*/ 6300201 w 7921789"/>
              <a:gd name="connsiteY2" fmla="*/ 64695 h 6935451"/>
              <a:gd name="connsiteX3" fmla="*/ 6651076 w 7921789"/>
              <a:gd name="connsiteY3" fmla="*/ 936565 h 6935451"/>
              <a:gd name="connsiteX4" fmla="*/ 7921789 w 7921789"/>
              <a:gd name="connsiteY4" fmla="*/ 6935451 h 6935451"/>
              <a:gd name="connsiteX5" fmla="*/ 0 w 7921789"/>
              <a:gd name="connsiteY5" fmla="*/ 6935451 h 6935451"/>
              <a:gd name="connsiteX0" fmla="*/ 0 w 7921789"/>
              <a:gd name="connsiteY0" fmla="*/ 6935451 h 6935451"/>
              <a:gd name="connsiteX1" fmla="*/ 4003425 w 7921789"/>
              <a:gd name="connsiteY1" fmla="*/ 0 h 6935451"/>
              <a:gd name="connsiteX2" fmla="*/ 6300201 w 7921789"/>
              <a:gd name="connsiteY2" fmla="*/ 64695 h 6935451"/>
              <a:gd name="connsiteX3" fmla="*/ 6651076 w 7921789"/>
              <a:gd name="connsiteY3" fmla="*/ 936565 h 6935451"/>
              <a:gd name="connsiteX4" fmla="*/ 7921789 w 7921789"/>
              <a:gd name="connsiteY4" fmla="*/ 6935451 h 6935451"/>
              <a:gd name="connsiteX5" fmla="*/ 0 w 7921789"/>
              <a:gd name="connsiteY5" fmla="*/ 6935451 h 6935451"/>
              <a:gd name="connsiteX0" fmla="*/ 0 w 7921789"/>
              <a:gd name="connsiteY0" fmla="*/ 6935451 h 6935451"/>
              <a:gd name="connsiteX1" fmla="*/ 4003425 w 7921789"/>
              <a:gd name="connsiteY1" fmla="*/ 0 h 6935451"/>
              <a:gd name="connsiteX2" fmla="*/ 6619178 w 7921789"/>
              <a:gd name="connsiteY2" fmla="*/ 43430 h 6935451"/>
              <a:gd name="connsiteX3" fmla="*/ 6651076 w 7921789"/>
              <a:gd name="connsiteY3" fmla="*/ 936565 h 6935451"/>
              <a:gd name="connsiteX4" fmla="*/ 7921789 w 7921789"/>
              <a:gd name="connsiteY4" fmla="*/ 6935451 h 6935451"/>
              <a:gd name="connsiteX5" fmla="*/ 0 w 7921789"/>
              <a:gd name="connsiteY5" fmla="*/ 6935451 h 6935451"/>
              <a:gd name="connsiteX0" fmla="*/ 0 w 7921789"/>
              <a:gd name="connsiteY0" fmla="*/ 6935451 h 6935451"/>
              <a:gd name="connsiteX1" fmla="*/ 4003425 w 7921789"/>
              <a:gd name="connsiteY1" fmla="*/ 0 h 6935451"/>
              <a:gd name="connsiteX2" fmla="*/ 6629811 w 7921789"/>
              <a:gd name="connsiteY2" fmla="*/ 64695 h 6935451"/>
              <a:gd name="connsiteX3" fmla="*/ 6651076 w 7921789"/>
              <a:gd name="connsiteY3" fmla="*/ 936565 h 6935451"/>
              <a:gd name="connsiteX4" fmla="*/ 7921789 w 7921789"/>
              <a:gd name="connsiteY4" fmla="*/ 6935451 h 6935451"/>
              <a:gd name="connsiteX5" fmla="*/ 0 w 7921789"/>
              <a:gd name="connsiteY5" fmla="*/ 6935451 h 6935451"/>
              <a:gd name="connsiteX0" fmla="*/ 0 w 7921789"/>
              <a:gd name="connsiteY0" fmla="*/ 6914186 h 6914186"/>
              <a:gd name="connsiteX1" fmla="*/ 4003425 w 7921789"/>
              <a:gd name="connsiteY1" fmla="*/ 0 h 6914186"/>
              <a:gd name="connsiteX2" fmla="*/ 6629811 w 7921789"/>
              <a:gd name="connsiteY2" fmla="*/ 43430 h 6914186"/>
              <a:gd name="connsiteX3" fmla="*/ 6651076 w 7921789"/>
              <a:gd name="connsiteY3" fmla="*/ 915300 h 6914186"/>
              <a:gd name="connsiteX4" fmla="*/ 7921789 w 7921789"/>
              <a:gd name="connsiteY4" fmla="*/ 6914186 h 6914186"/>
              <a:gd name="connsiteX5" fmla="*/ 0 w 7921789"/>
              <a:gd name="connsiteY5" fmla="*/ 6914186 h 6914186"/>
              <a:gd name="connsiteX0" fmla="*/ 0 w 7921789"/>
              <a:gd name="connsiteY0" fmla="*/ 6914186 h 6914186"/>
              <a:gd name="connsiteX1" fmla="*/ 611783 w 7921789"/>
              <a:gd name="connsiteY1" fmla="*/ 5880703 h 6914186"/>
              <a:gd name="connsiteX2" fmla="*/ 4003425 w 7921789"/>
              <a:gd name="connsiteY2" fmla="*/ 0 h 6914186"/>
              <a:gd name="connsiteX3" fmla="*/ 6629811 w 7921789"/>
              <a:gd name="connsiteY3" fmla="*/ 43430 h 6914186"/>
              <a:gd name="connsiteX4" fmla="*/ 6651076 w 7921789"/>
              <a:gd name="connsiteY4" fmla="*/ 915300 h 6914186"/>
              <a:gd name="connsiteX5" fmla="*/ 7921789 w 7921789"/>
              <a:gd name="connsiteY5" fmla="*/ 6914186 h 6914186"/>
              <a:gd name="connsiteX6" fmla="*/ 0 w 7921789"/>
              <a:gd name="connsiteY6" fmla="*/ 6914186 h 6914186"/>
              <a:gd name="connsiteX0" fmla="*/ 0 w 7921789"/>
              <a:gd name="connsiteY0" fmla="*/ 6914186 h 6914186"/>
              <a:gd name="connsiteX1" fmla="*/ 611783 w 7921789"/>
              <a:gd name="connsiteY1" fmla="*/ 5880703 h 6914186"/>
              <a:gd name="connsiteX2" fmla="*/ 4003425 w 7921789"/>
              <a:gd name="connsiteY2" fmla="*/ 0 h 6914186"/>
              <a:gd name="connsiteX3" fmla="*/ 6629811 w 7921789"/>
              <a:gd name="connsiteY3" fmla="*/ 43430 h 6914186"/>
              <a:gd name="connsiteX4" fmla="*/ 6651076 w 7921789"/>
              <a:gd name="connsiteY4" fmla="*/ 915300 h 6914186"/>
              <a:gd name="connsiteX5" fmla="*/ 7921789 w 7921789"/>
              <a:gd name="connsiteY5" fmla="*/ 6914186 h 6914186"/>
              <a:gd name="connsiteX6" fmla="*/ 1313531 w 7921789"/>
              <a:gd name="connsiteY6" fmla="*/ 6912062 h 6914186"/>
              <a:gd name="connsiteX7" fmla="*/ 0 w 7921789"/>
              <a:gd name="connsiteY7" fmla="*/ 6914186 h 6914186"/>
              <a:gd name="connsiteX0" fmla="*/ 270719 w 7310006"/>
              <a:gd name="connsiteY0" fmla="*/ 6297498 h 6914186"/>
              <a:gd name="connsiteX1" fmla="*/ 0 w 7310006"/>
              <a:gd name="connsiteY1" fmla="*/ 5880703 h 6914186"/>
              <a:gd name="connsiteX2" fmla="*/ 3391642 w 7310006"/>
              <a:gd name="connsiteY2" fmla="*/ 0 h 6914186"/>
              <a:gd name="connsiteX3" fmla="*/ 6018028 w 7310006"/>
              <a:gd name="connsiteY3" fmla="*/ 43430 h 6914186"/>
              <a:gd name="connsiteX4" fmla="*/ 6039293 w 7310006"/>
              <a:gd name="connsiteY4" fmla="*/ 915300 h 6914186"/>
              <a:gd name="connsiteX5" fmla="*/ 7310006 w 7310006"/>
              <a:gd name="connsiteY5" fmla="*/ 6914186 h 6914186"/>
              <a:gd name="connsiteX6" fmla="*/ 701748 w 7310006"/>
              <a:gd name="connsiteY6" fmla="*/ 6912062 h 6914186"/>
              <a:gd name="connsiteX7" fmla="*/ 270719 w 7310006"/>
              <a:gd name="connsiteY7" fmla="*/ 6297498 h 6914186"/>
              <a:gd name="connsiteX0" fmla="*/ 270719 w 7310006"/>
              <a:gd name="connsiteY0" fmla="*/ 6297498 h 6929424"/>
              <a:gd name="connsiteX1" fmla="*/ 0 w 7310006"/>
              <a:gd name="connsiteY1" fmla="*/ 5880703 h 6929424"/>
              <a:gd name="connsiteX2" fmla="*/ 3391642 w 7310006"/>
              <a:gd name="connsiteY2" fmla="*/ 0 h 6929424"/>
              <a:gd name="connsiteX3" fmla="*/ 6018028 w 7310006"/>
              <a:gd name="connsiteY3" fmla="*/ 43430 h 6929424"/>
              <a:gd name="connsiteX4" fmla="*/ 6039293 w 7310006"/>
              <a:gd name="connsiteY4" fmla="*/ 915300 h 6929424"/>
              <a:gd name="connsiteX5" fmla="*/ 7310006 w 7310006"/>
              <a:gd name="connsiteY5" fmla="*/ 6914186 h 6929424"/>
              <a:gd name="connsiteX6" fmla="*/ 614938 w 7310006"/>
              <a:gd name="connsiteY6" fmla="*/ 6929424 h 6929424"/>
              <a:gd name="connsiteX7" fmla="*/ 270719 w 7310006"/>
              <a:gd name="connsiteY7" fmla="*/ 6297498 h 6929424"/>
              <a:gd name="connsiteX0" fmla="*/ 270719 w 7310006"/>
              <a:gd name="connsiteY0" fmla="*/ 6297498 h 6929424"/>
              <a:gd name="connsiteX1" fmla="*/ 0 w 7310006"/>
              <a:gd name="connsiteY1" fmla="*/ 5880703 h 6929424"/>
              <a:gd name="connsiteX2" fmla="*/ 3391642 w 7310006"/>
              <a:gd name="connsiteY2" fmla="*/ 0 h 6929424"/>
              <a:gd name="connsiteX3" fmla="*/ 6018028 w 7310006"/>
              <a:gd name="connsiteY3" fmla="*/ 43430 h 6929424"/>
              <a:gd name="connsiteX4" fmla="*/ 6039293 w 7310006"/>
              <a:gd name="connsiteY4" fmla="*/ 915300 h 6929424"/>
              <a:gd name="connsiteX5" fmla="*/ 7310006 w 7310006"/>
              <a:gd name="connsiteY5" fmla="*/ 6914186 h 6929424"/>
              <a:gd name="connsiteX6" fmla="*/ 614938 w 7310006"/>
              <a:gd name="connsiteY6" fmla="*/ 6929424 h 6929424"/>
              <a:gd name="connsiteX7" fmla="*/ 270719 w 7310006"/>
              <a:gd name="connsiteY7" fmla="*/ 6297498 h 6929424"/>
              <a:gd name="connsiteX0" fmla="*/ 264931 w 7310006"/>
              <a:gd name="connsiteY0" fmla="*/ 6297498 h 6929424"/>
              <a:gd name="connsiteX1" fmla="*/ 0 w 7310006"/>
              <a:gd name="connsiteY1" fmla="*/ 5880703 h 6929424"/>
              <a:gd name="connsiteX2" fmla="*/ 3391642 w 7310006"/>
              <a:gd name="connsiteY2" fmla="*/ 0 h 6929424"/>
              <a:gd name="connsiteX3" fmla="*/ 6018028 w 7310006"/>
              <a:gd name="connsiteY3" fmla="*/ 43430 h 6929424"/>
              <a:gd name="connsiteX4" fmla="*/ 6039293 w 7310006"/>
              <a:gd name="connsiteY4" fmla="*/ 915300 h 6929424"/>
              <a:gd name="connsiteX5" fmla="*/ 7310006 w 7310006"/>
              <a:gd name="connsiteY5" fmla="*/ 6914186 h 6929424"/>
              <a:gd name="connsiteX6" fmla="*/ 614938 w 7310006"/>
              <a:gd name="connsiteY6" fmla="*/ 6929424 h 6929424"/>
              <a:gd name="connsiteX7" fmla="*/ 264931 w 7310006"/>
              <a:gd name="connsiteY7" fmla="*/ 6297498 h 6929424"/>
              <a:gd name="connsiteX0" fmla="*/ 785926 w 7310006"/>
              <a:gd name="connsiteY0" fmla="*/ 6037000 h 6929424"/>
              <a:gd name="connsiteX1" fmla="*/ 0 w 7310006"/>
              <a:gd name="connsiteY1" fmla="*/ 5880703 h 6929424"/>
              <a:gd name="connsiteX2" fmla="*/ 3391642 w 7310006"/>
              <a:gd name="connsiteY2" fmla="*/ 0 h 6929424"/>
              <a:gd name="connsiteX3" fmla="*/ 6018028 w 7310006"/>
              <a:gd name="connsiteY3" fmla="*/ 43430 h 6929424"/>
              <a:gd name="connsiteX4" fmla="*/ 6039293 w 7310006"/>
              <a:gd name="connsiteY4" fmla="*/ 915300 h 6929424"/>
              <a:gd name="connsiteX5" fmla="*/ 7310006 w 7310006"/>
              <a:gd name="connsiteY5" fmla="*/ 6914186 h 6929424"/>
              <a:gd name="connsiteX6" fmla="*/ 614938 w 7310006"/>
              <a:gd name="connsiteY6" fmla="*/ 6929424 h 6929424"/>
              <a:gd name="connsiteX7" fmla="*/ 785926 w 7310006"/>
              <a:gd name="connsiteY7" fmla="*/ 6037000 h 6929424"/>
              <a:gd name="connsiteX0" fmla="*/ 291512 w 7310006"/>
              <a:gd name="connsiteY0" fmla="*/ 6371926 h 6929424"/>
              <a:gd name="connsiteX1" fmla="*/ 0 w 7310006"/>
              <a:gd name="connsiteY1" fmla="*/ 5880703 h 6929424"/>
              <a:gd name="connsiteX2" fmla="*/ 3391642 w 7310006"/>
              <a:gd name="connsiteY2" fmla="*/ 0 h 6929424"/>
              <a:gd name="connsiteX3" fmla="*/ 6018028 w 7310006"/>
              <a:gd name="connsiteY3" fmla="*/ 43430 h 6929424"/>
              <a:gd name="connsiteX4" fmla="*/ 6039293 w 7310006"/>
              <a:gd name="connsiteY4" fmla="*/ 915300 h 6929424"/>
              <a:gd name="connsiteX5" fmla="*/ 7310006 w 7310006"/>
              <a:gd name="connsiteY5" fmla="*/ 6914186 h 6929424"/>
              <a:gd name="connsiteX6" fmla="*/ 614938 w 7310006"/>
              <a:gd name="connsiteY6" fmla="*/ 6929424 h 6929424"/>
              <a:gd name="connsiteX7" fmla="*/ 291512 w 7310006"/>
              <a:gd name="connsiteY7" fmla="*/ 6371926 h 6929424"/>
              <a:gd name="connsiteX0" fmla="*/ 291512 w 7310006"/>
              <a:gd name="connsiteY0" fmla="*/ 6371926 h 6924107"/>
              <a:gd name="connsiteX1" fmla="*/ 0 w 7310006"/>
              <a:gd name="connsiteY1" fmla="*/ 5880703 h 6924107"/>
              <a:gd name="connsiteX2" fmla="*/ 3391642 w 7310006"/>
              <a:gd name="connsiteY2" fmla="*/ 0 h 6924107"/>
              <a:gd name="connsiteX3" fmla="*/ 6018028 w 7310006"/>
              <a:gd name="connsiteY3" fmla="*/ 43430 h 6924107"/>
              <a:gd name="connsiteX4" fmla="*/ 6039293 w 7310006"/>
              <a:gd name="connsiteY4" fmla="*/ 915300 h 6924107"/>
              <a:gd name="connsiteX5" fmla="*/ 7310006 w 7310006"/>
              <a:gd name="connsiteY5" fmla="*/ 6914186 h 6924107"/>
              <a:gd name="connsiteX6" fmla="*/ 604305 w 7310006"/>
              <a:gd name="connsiteY6" fmla="*/ 6924107 h 6924107"/>
              <a:gd name="connsiteX7" fmla="*/ 291512 w 7310006"/>
              <a:gd name="connsiteY7" fmla="*/ 6371926 h 6924107"/>
              <a:gd name="connsiteX0" fmla="*/ 291512 w 7310006"/>
              <a:gd name="connsiteY0" fmla="*/ 6371926 h 6914186"/>
              <a:gd name="connsiteX1" fmla="*/ 0 w 7310006"/>
              <a:gd name="connsiteY1" fmla="*/ 5880703 h 6914186"/>
              <a:gd name="connsiteX2" fmla="*/ 3391642 w 7310006"/>
              <a:gd name="connsiteY2" fmla="*/ 0 h 6914186"/>
              <a:gd name="connsiteX3" fmla="*/ 6018028 w 7310006"/>
              <a:gd name="connsiteY3" fmla="*/ 43430 h 6914186"/>
              <a:gd name="connsiteX4" fmla="*/ 6039293 w 7310006"/>
              <a:gd name="connsiteY4" fmla="*/ 915300 h 6914186"/>
              <a:gd name="connsiteX5" fmla="*/ 7310006 w 7310006"/>
              <a:gd name="connsiteY5" fmla="*/ 6914186 h 6914186"/>
              <a:gd name="connsiteX6" fmla="*/ 604305 w 7310006"/>
              <a:gd name="connsiteY6" fmla="*/ 6913474 h 6914186"/>
              <a:gd name="connsiteX7" fmla="*/ 291512 w 7310006"/>
              <a:gd name="connsiteY7" fmla="*/ 6371926 h 6914186"/>
              <a:gd name="connsiteX0" fmla="*/ 291512 w 7310006"/>
              <a:gd name="connsiteY0" fmla="*/ 6382558 h 6914186"/>
              <a:gd name="connsiteX1" fmla="*/ 0 w 7310006"/>
              <a:gd name="connsiteY1" fmla="*/ 5880703 h 6914186"/>
              <a:gd name="connsiteX2" fmla="*/ 3391642 w 7310006"/>
              <a:gd name="connsiteY2" fmla="*/ 0 h 6914186"/>
              <a:gd name="connsiteX3" fmla="*/ 6018028 w 7310006"/>
              <a:gd name="connsiteY3" fmla="*/ 43430 h 6914186"/>
              <a:gd name="connsiteX4" fmla="*/ 6039293 w 7310006"/>
              <a:gd name="connsiteY4" fmla="*/ 915300 h 6914186"/>
              <a:gd name="connsiteX5" fmla="*/ 7310006 w 7310006"/>
              <a:gd name="connsiteY5" fmla="*/ 6914186 h 6914186"/>
              <a:gd name="connsiteX6" fmla="*/ 604305 w 7310006"/>
              <a:gd name="connsiteY6" fmla="*/ 6913474 h 6914186"/>
              <a:gd name="connsiteX7" fmla="*/ 291512 w 7310006"/>
              <a:gd name="connsiteY7" fmla="*/ 6382558 h 6914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10006" h="6914186">
                <a:moveTo>
                  <a:pt x="291512" y="6382558"/>
                </a:moveTo>
                <a:lnTo>
                  <a:pt x="0" y="5880703"/>
                </a:lnTo>
                <a:lnTo>
                  <a:pt x="3391642" y="0"/>
                </a:lnTo>
                <a:cubicBezTo>
                  <a:pt x="5224940" y="3191"/>
                  <a:pt x="4109459" y="14926"/>
                  <a:pt x="6018028" y="43430"/>
                </a:cubicBezTo>
                <a:cubicBezTo>
                  <a:pt x="6012735" y="40036"/>
                  <a:pt x="6052563" y="-59704"/>
                  <a:pt x="6039293" y="915300"/>
                </a:cubicBezTo>
                <a:cubicBezTo>
                  <a:pt x="6420334" y="2808603"/>
                  <a:pt x="6886435" y="4914557"/>
                  <a:pt x="7310006" y="6914186"/>
                </a:cubicBezTo>
                <a:lnTo>
                  <a:pt x="604305" y="6913474"/>
                </a:lnTo>
                <a:lnTo>
                  <a:pt x="291512" y="6382558"/>
                </a:lnTo>
                <a:close/>
              </a:path>
            </a:pathLst>
          </a:custGeom>
          <a:solidFill>
            <a:srgbClr val="202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riangle isocèle 24">
            <a:extLst>
              <a:ext uri="{FF2B5EF4-FFF2-40B4-BE49-F238E27FC236}">
                <a16:creationId xmlns:a16="http://schemas.microsoft.com/office/drawing/2014/main" id="{44F9BA51-30B3-4189-8471-7B20C322298D}"/>
              </a:ext>
            </a:extLst>
          </p:cNvPr>
          <p:cNvSpPr/>
          <p:nvPr/>
        </p:nvSpPr>
        <p:spPr>
          <a:xfrm rot="10800000">
            <a:off x="5610947" y="0"/>
            <a:ext cx="2656356" cy="2286000"/>
          </a:xfrm>
          <a:prstGeom prst="triangle">
            <a:avLst/>
          </a:prstGeom>
          <a:solidFill>
            <a:srgbClr val="E84E0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4">
            <a:extLst>
              <a:ext uri="{FF2B5EF4-FFF2-40B4-BE49-F238E27FC236}">
                <a16:creationId xmlns:a16="http://schemas.microsoft.com/office/drawing/2014/main" id="{4FBA00D2-AD5B-45F4-AA8B-E7BC6D8A014E}"/>
              </a:ext>
            </a:extLst>
          </p:cNvPr>
          <p:cNvCxnSpPr>
            <a:cxnSpLocks/>
          </p:cNvCxnSpPr>
          <p:nvPr/>
        </p:nvCxnSpPr>
        <p:spPr>
          <a:xfrm>
            <a:off x="0" y="3553691"/>
            <a:ext cx="6192981" cy="0"/>
          </a:xfrm>
          <a:prstGeom prst="line">
            <a:avLst/>
          </a:prstGeom>
          <a:ln w="28575">
            <a:solidFill>
              <a:srgbClr val="E84E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77480A63-28ED-4656-9783-ACB12F2D8E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5917" y="554692"/>
            <a:ext cx="1798858" cy="120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4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'élément multimédia 2"/>
          <p:cNvSpPr>
            <a:spLocks noGrp="1"/>
          </p:cNvSpPr>
          <p:nvPr>
            <p:ph type="media" sz="quarter" idx="10"/>
          </p:nvPr>
        </p:nvSpPr>
        <p:spPr>
          <a:xfrm>
            <a:off x="753369" y="2589935"/>
            <a:ext cx="5724277" cy="3314435"/>
          </a:xfrm>
        </p:spPr>
      </p:sp>
      <p:pic>
        <p:nvPicPr>
          <p:cNvPr id="6" name="Espace réservé pour une image  5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b="18"/>
          <a:stretch>
            <a:fillRect/>
          </a:stretch>
        </p:blipFill>
        <p:spPr>
          <a:xfrm>
            <a:off x="734808" y="2581290"/>
            <a:ext cx="5764640" cy="3351088"/>
          </a:xfr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FB0A4853-DE69-4CE6-B9E8-4ED0A356CE1F}"/>
              </a:ext>
            </a:extLst>
          </p:cNvPr>
          <p:cNvSpPr txBox="1"/>
          <p:nvPr/>
        </p:nvSpPr>
        <p:spPr>
          <a:xfrm>
            <a:off x="7508810" y="3999489"/>
            <a:ext cx="4280065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16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Découvrez ce que l’UGA va vous offrir !</a:t>
            </a:r>
            <a:endParaRPr lang="en-US" sz="1600" dirty="0">
              <a:solidFill>
                <a:srgbClr val="2A2E4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CF5FA3C-9A2D-4B45-B803-9A20DB1004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955" t="22310" r="34139" b="56625"/>
          <a:stretch/>
        </p:blipFill>
        <p:spPr>
          <a:xfrm>
            <a:off x="6834249" y="3644959"/>
            <a:ext cx="846784" cy="73098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F5CF8FC-4F05-4CED-BB8A-2B8750176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5475" y="948486"/>
            <a:ext cx="8331453" cy="987741"/>
          </a:xfrm>
          <a:ln w="15875">
            <a:noFill/>
          </a:ln>
        </p:spPr>
        <p:txBody>
          <a:bodyPr/>
          <a:lstStyle/>
          <a:p>
            <a:pPr algn="l"/>
            <a:r>
              <a:rPr lang="fr-FR" dirty="0" smtClean="0">
                <a:solidFill>
                  <a:srgbClr val="E84E0F"/>
                </a:solidFill>
              </a:rPr>
              <a:t>L’Université Grenoble Alpes, </a:t>
            </a:r>
            <a:br>
              <a:rPr lang="fr-FR" dirty="0" smtClean="0">
                <a:solidFill>
                  <a:srgbClr val="E84E0F"/>
                </a:solidFill>
              </a:rPr>
            </a:br>
            <a:r>
              <a:rPr lang="fr-FR" dirty="0" smtClean="0">
                <a:solidFill>
                  <a:srgbClr val="2A2E46"/>
                </a:solidFill>
              </a:rPr>
              <a:t>au cœur de massifs de montagne</a:t>
            </a:r>
            <a:endParaRPr lang="en-US" dirty="0">
              <a:solidFill>
                <a:srgbClr val="2A2E46"/>
              </a:solidFill>
            </a:endParaRPr>
          </a:p>
        </p:txBody>
      </p:sp>
      <p:cxnSp>
        <p:nvCxnSpPr>
          <p:cNvPr id="27" name="Straight Connector 4">
            <a:extLst>
              <a:ext uri="{FF2B5EF4-FFF2-40B4-BE49-F238E27FC236}">
                <a16:creationId xmlns:a16="http://schemas.microsoft.com/office/drawing/2014/main" id="{A678B655-9959-48D8-A9C2-5CF2DF6F8E7E}"/>
              </a:ext>
            </a:extLst>
          </p:cNvPr>
          <p:cNvCxnSpPr>
            <a:cxnSpLocks/>
          </p:cNvCxnSpPr>
          <p:nvPr/>
        </p:nvCxnSpPr>
        <p:spPr>
          <a:xfrm flipV="1">
            <a:off x="3073940" y="1955259"/>
            <a:ext cx="9118060" cy="9728"/>
          </a:xfrm>
          <a:prstGeom prst="line">
            <a:avLst/>
          </a:prstGeom>
          <a:ln w="28575">
            <a:solidFill>
              <a:srgbClr val="E84E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47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pour une image  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5" t="369" r="41762" b="122"/>
          <a:stretch/>
        </p:blipFill>
        <p:spPr/>
      </p:pic>
      <p:sp>
        <p:nvSpPr>
          <p:cNvPr id="6" name="TextBox 5"/>
          <p:cNvSpPr txBox="1"/>
          <p:nvPr/>
        </p:nvSpPr>
        <p:spPr>
          <a:xfrm>
            <a:off x="291740" y="1381891"/>
            <a:ext cx="9237850" cy="51578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2660"/>
              </a:lnSpc>
              <a:buClr>
                <a:srgbClr val="E74610"/>
              </a:buClr>
            </a:pPr>
            <a:r>
              <a:rPr lang="en-US" sz="1570" b="1" dirty="0" smtClean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Etudiants</a:t>
            </a:r>
            <a:endParaRPr lang="en-US" sz="1570" b="1" dirty="0">
              <a:solidFill>
                <a:srgbClr val="E84E0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lnSpc>
                <a:spcPts val="2660"/>
              </a:lnSpc>
              <a:buClr>
                <a:srgbClr val="E74610"/>
              </a:buClr>
              <a:buFont typeface="Wingdings" panose="05000000000000000000" pitchFamily="2" charset="2"/>
              <a:buChar char="§"/>
            </a:pPr>
            <a:r>
              <a:rPr lang="en-US" sz="1570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59,000</a:t>
            </a:r>
            <a:r>
              <a:rPr lang="en-US" sz="157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7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étudiants, dont </a:t>
            </a:r>
            <a:r>
              <a:rPr lang="en-US" sz="1570" b="1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10,000</a:t>
            </a:r>
            <a:r>
              <a:rPr lang="en-US" sz="157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étudiants internationaux</a:t>
            </a:r>
            <a:endParaRPr lang="en-US" sz="1570" dirty="0">
              <a:solidFill>
                <a:srgbClr val="2A2E4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lnSpc>
                <a:spcPts val="2660"/>
              </a:lnSpc>
              <a:spcAft>
                <a:spcPts val="800"/>
              </a:spcAft>
              <a:buClr>
                <a:srgbClr val="E84E0F"/>
              </a:buClr>
              <a:buFont typeface="Wingdings" panose="05000000000000000000" pitchFamily="2" charset="2"/>
              <a:buChar char="§"/>
            </a:pPr>
            <a:r>
              <a:rPr lang="en-US" sz="1570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160</a:t>
            </a:r>
            <a:r>
              <a:rPr lang="en-US" sz="157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7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nationalités différentes</a:t>
            </a:r>
            <a:endParaRPr lang="en-US" sz="1570" dirty="0">
              <a:solidFill>
                <a:srgbClr val="2A2E4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2660"/>
              </a:lnSpc>
              <a:buClr>
                <a:srgbClr val="E74610"/>
              </a:buClr>
            </a:pPr>
            <a:r>
              <a:rPr lang="en-US" sz="1570" b="1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Personnels</a:t>
            </a:r>
            <a:endParaRPr lang="en-US" sz="1570" b="1" dirty="0">
              <a:solidFill>
                <a:srgbClr val="E84E0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lnSpc>
                <a:spcPts val="2660"/>
              </a:lnSpc>
              <a:spcAft>
                <a:spcPts val="800"/>
              </a:spcAft>
              <a:buClr>
                <a:srgbClr val="E74610"/>
              </a:buClr>
              <a:buFont typeface="Wingdings" panose="05000000000000000000" pitchFamily="2" charset="2"/>
              <a:buChar char="§"/>
            </a:pPr>
            <a:r>
              <a:rPr lang="en-US" sz="1570" b="1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7,700</a:t>
            </a:r>
            <a:r>
              <a:rPr lang="en-US" sz="157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personnels </a:t>
            </a:r>
            <a:r>
              <a:rPr lang="en-US" sz="1570" dirty="0" err="1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dont</a:t>
            </a:r>
            <a:r>
              <a:rPr lang="en-US" sz="157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70" b="1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4,000</a:t>
            </a:r>
            <a:r>
              <a:rPr lang="en-US" sz="157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70" dirty="0" err="1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enseignants</a:t>
            </a:r>
            <a:r>
              <a:rPr lang="en-US" sz="157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et/</a:t>
            </a:r>
            <a:r>
              <a:rPr lang="en-US" sz="1570" dirty="0" err="1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</a:t>
            </a:r>
            <a:r>
              <a:rPr lang="en-US" sz="157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chercheurs</a:t>
            </a:r>
          </a:p>
          <a:p>
            <a:pPr>
              <a:lnSpc>
                <a:spcPts val="2660"/>
              </a:lnSpc>
              <a:buClr>
                <a:srgbClr val="E74610"/>
              </a:buClr>
            </a:pPr>
            <a:r>
              <a:rPr lang="en-US" sz="1570" b="1" dirty="0" err="1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Recherche</a:t>
            </a:r>
            <a:endParaRPr lang="en-US" sz="1570" b="1" dirty="0" smtClean="0">
              <a:solidFill>
                <a:srgbClr val="E84E0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lnSpc>
                <a:spcPts val="2660"/>
              </a:lnSpc>
              <a:buClr>
                <a:srgbClr val="E74610"/>
              </a:buClr>
              <a:buFont typeface="Wingdings" panose="05000000000000000000" pitchFamily="2" charset="2"/>
              <a:buChar char="§"/>
            </a:pPr>
            <a:r>
              <a:rPr lang="en-US" sz="1570" b="1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75 </a:t>
            </a:r>
            <a:r>
              <a:rPr lang="en-US" sz="1570" dirty="0" err="1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centres</a:t>
            </a:r>
            <a:r>
              <a:rPr lang="en-US" sz="157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1570" dirty="0" err="1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recherche</a:t>
            </a:r>
            <a:r>
              <a:rPr lang="en-US" sz="157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</a:t>
            </a:r>
            <a:r>
              <a:rPr lang="en-US" sz="1570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en-US" sz="157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70" dirty="0" err="1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hôpital</a:t>
            </a:r>
            <a:r>
              <a:rPr lang="en-US" sz="157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70" dirty="0" err="1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universitaire</a:t>
            </a:r>
            <a:endParaRPr lang="en-US" sz="1570" dirty="0">
              <a:solidFill>
                <a:srgbClr val="2A2E4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lnSpc>
                <a:spcPts val="2660"/>
              </a:lnSpc>
              <a:spcAft>
                <a:spcPts val="800"/>
              </a:spcAft>
              <a:buClr>
                <a:srgbClr val="E74610"/>
              </a:buClr>
              <a:buFont typeface="Wingdings" panose="05000000000000000000" pitchFamily="2" charset="2"/>
              <a:buChar char="§"/>
            </a:pPr>
            <a:r>
              <a:rPr lang="fr-FR" sz="1570" b="1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166</a:t>
            </a:r>
            <a:r>
              <a:rPr lang="fr-FR" sz="157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start-ups actives</a:t>
            </a:r>
          </a:p>
          <a:p>
            <a:pPr marL="742950" lvl="1" indent="-285750">
              <a:lnSpc>
                <a:spcPts val="2660"/>
              </a:lnSpc>
              <a:buClr>
                <a:srgbClr val="E74610"/>
              </a:buClr>
              <a:buFont typeface="Wingdings" panose="05000000000000000000" pitchFamily="2" charset="2"/>
              <a:buChar char="§"/>
            </a:pPr>
            <a:r>
              <a:rPr lang="fr-FR" sz="1570" b="1" kern="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Plus de 260 </a:t>
            </a:r>
            <a:r>
              <a:rPr lang="fr-FR" sz="1570" kern="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cotutelles de thèses de </a:t>
            </a:r>
            <a:r>
              <a:rPr lang="fr-FR" sz="1570" kern="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doctorat avec des universités étrangères</a:t>
            </a:r>
          </a:p>
          <a:p>
            <a:pPr>
              <a:lnSpc>
                <a:spcPts val="2660"/>
              </a:lnSpc>
              <a:buClr>
                <a:srgbClr val="E74610"/>
              </a:buClr>
            </a:pPr>
            <a:r>
              <a:rPr lang="en-US" sz="1570" b="1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Offre de formation</a:t>
            </a:r>
          </a:p>
          <a:p>
            <a:pPr marL="742950" lvl="1" indent="-285750">
              <a:lnSpc>
                <a:spcPts val="2660"/>
              </a:lnSpc>
              <a:buClr>
                <a:srgbClr val="E74610"/>
              </a:buClr>
              <a:buFont typeface="Wingdings" panose="05000000000000000000" pitchFamily="2" charset="2"/>
              <a:buChar char="§"/>
            </a:pPr>
            <a:r>
              <a:rPr lang="en-US" sz="1570" b="1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400</a:t>
            </a:r>
            <a:r>
              <a:rPr lang="en-US" sz="157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formations, </a:t>
            </a:r>
            <a:r>
              <a:rPr lang="en-US" sz="1570" dirty="0" err="1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dont</a:t>
            </a:r>
            <a:r>
              <a:rPr lang="en-US" sz="157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570" b="1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70 </a:t>
            </a:r>
            <a:r>
              <a:rPr lang="en-US" sz="1570" dirty="0" err="1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dispensées</a:t>
            </a:r>
            <a:r>
              <a:rPr lang="en-US" sz="157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 anglais</a:t>
            </a:r>
            <a:endParaRPr lang="en-US" sz="1570" dirty="0">
              <a:solidFill>
                <a:srgbClr val="2A2E4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lnSpc>
                <a:spcPts val="2660"/>
              </a:lnSpc>
              <a:buClr>
                <a:srgbClr val="E74610"/>
              </a:buClr>
              <a:buFont typeface="Wingdings" panose="05000000000000000000" pitchFamily="2" charset="2"/>
              <a:buChar char="§"/>
            </a:pPr>
            <a:r>
              <a:rPr lang="fr-FR" sz="1570" b="1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128 </a:t>
            </a:r>
            <a:r>
              <a:rPr lang="fr-FR" sz="157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diplômes </a:t>
            </a:r>
            <a:r>
              <a:rPr lang="fr-FR" sz="157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fr-FR" sz="157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partenariat international</a:t>
            </a:r>
          </a:p>
          <a:p>
            <a:pPr marL="742950" lvl="1" indent="-285750">
              <a:lnSpc>
                <a:spcPts val="2660"/>
              </a:lnSpc>
              <a:buClr>
                <a:srgbClr val="E74610"/>
              </a:buClr>
              <a:buFont typeface="Wingdings" panose="05000000000000000000" pitchFamily="2" charset="2"/>
              <a:buChar char="§"/>
            </a:pPr>
            <a:r>
              <a:rPr lang="en-US" sz="1570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n-US" sz="157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masters Erasmus </a:t>
            </a:r>
            <a:r>
              <a:rPr lang="en-US" sz="157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Mundus</a:t>
            </a:r>
          </a:p>
          <a:p>
            <a:pPr marL="742950" lvl="1" indent="-285750">
              <a:lnSpc>
                <a:spcPts val="2660"/>
              </a:lnSpc>
              <a:buClr>
                <a:srgbClr val="E74610"/>
              </a:buClr>
              <a:buFont typeface="Wingdings" panose="05000000000000000000" pitchFamily="2" charset="2"/>
              <a:buChar char="§"/>
            </a:pPr>
            <a:r>
              <a:rPr lang="en-US" sz="1570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1,500</a:t>
            </a:r>
            <a:r>
              <a:rPr lang="en-US" sz="157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accords </a:t>
            </a:r>
            <a:r>
              <a:rPr lang="en-US" sz="1570" dirty="0" err="1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d’échange</a:t>
            </a:r>
            <a:endParaRPr lang="fr-FR" sz="1570" dirty="0" smtClean="0">
              <a:solidFill>
                <a:srgbClr val="2A2E4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119ED85A-E2CC-4D0E-B830-F1F032FC3B2C}"/>
              </a:ext>
            </a:extLst>
          </p:cNvPr>
          <p:cNvSpPr txBox="1">
            <a:spLocks/>
          </p:cNvSpPr>
          <p:nvPr/>
        </p:nvSpPr>
        <p:spPr>
          <a:xfrm>
            <a:off x="261061" y="735843"/>
            <a:ext cx="8135687" cy="64767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L’UGA en chiffres clés</a:t>
            </a:r>
            <a:endParaRPr lang="en-US" sz="3200" b="1" dirty="0">
              <a:solidFill>
                <a:srgbClr val="2A2E4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7480A63-28ED-4656-9783-ACB12F2D8E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1458" y="222184"/>
            <a:ext cx="962906" cy="64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7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4">
            <a:extLst>
              <a:ext uri="{FF2B5EF4-FFF2-40B4-BE49-F238E27FC236}">
                <a16:creationId xmlns:a16="http://schemas.microsoft.com/office/drawing/2014/main" id="{A265E9B9-EEBE-403B-8AE1-0D6FF35DB26D}"/>
              </a:ext>
            </a:extLst>
          </p:cNvPr>
          <p:cNvCxnSpPr>
            <a:cxnSpLocks/>
          </p:cNvCxnSpPr>
          <p:nvPr/>
        </p:nvCxnSpPr>
        <p:spPr>
          <a:xfrm flipV="1">
            <a:off x="382555" y="1386348"/>
            <a:ext cx="8938426" cy="11983"/>
          </a:xfrm>
          <a:prstGeom prst="line">
            <a:avLst/>
          </a:prstGeom>
          <a:ln w="28575">
            <a:solidFill>
              <a:srgbClr val="E84E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Espace réservé pour une image  6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0" r="21906"/>
          <a:stretch/>
        </p:blipFill>
        <p:spPr/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DD2D449-CEAE-43A4-8DA4-21739645BF46}"/>
              </a:ext>
            </a:extLst>
          </p:cNvPr>
          <p:cNvSpPr txBox="1">
            <a:spLocks/>
          </p:cNvSpPr>
          <p:nvPr/>
        </p:nvSpPr>
        <p:spPr>
          <a:xfrm>
            <a:off x="300920" y="723433"/>
            <a:ext cx="7623880" cy="147942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environnement exceptionnel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915BB3F-BF30-3748-B0AC-CB78FAB71019}"/>
              </a:ext>
            </a:extLst>
          </p:cNvPr>
          <p:cNvSpPr txBox="1"/>
          <p:nvPr/>
        </p:nvSpPr>
        <p:spPr>
          <a:xfrm>
            <a:off x="2315394" y="4082270"/>
            <a:ext cx="633699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emplacement central</a:t>
            </a:r>
            <a:endParaRPr lang="en-US" sz="2000" b="1" dirty="0">
              <a:solidFill>
                <a:srgbClr val="E84E0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000" b="1" dirty="0">
              <a:solidFill>
                <a:srgbClr val="E7461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6713" indent="-366713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3h </a:t>
            </a:r>
            <a:r>
              <a:rPr lang="fr-FR" sz="16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fr-FR" sz="1600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Paris </a:t>
            </a:r>
            <a:r>
              <a:rPr lang="fr-FR" sz="16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train </a:t>
            </a:r>
            <a:endParaRPr lang="fr-FR" sz="1600" b="1" dirty="0">
              <a:solidFill>
                <a:srgbClr val="2A2E4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6713" indent="-366713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1h40 </a:t>
            </a:r>
            <a:r>
              <a:rPr lang="fr-FR" sz="16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fr-FR" sz="1600" b="1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Genève </a:t>
            </a:r>
            <a:r>
              <a:rPr lang="fr-FR" sz="16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voiture </a:t>
            </a:r>
            <a:endParaRPr lang="fr-FR" sz="1600" b="1" dirty="0">
              <a:solidFill>
                <a:srgbClr val="2A2E4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6713" indent="-366713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1h </a:t>
            </a:r>
            <a:r>
              <a:rPr lang="fr-FR" sz="16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fr-FR" sz="16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l'</a:t>
            </a:r>
            <a:r>
              <a:rPr lang="fr-FR" sz="1600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aéroport international de </a:t>
            </a:r>
            <a:r>
              <a:rPr lang="fr-FR" sz="1600" b="1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Lyon </a:t>
            </a:r>
            <a:r>
              <a:rPr lang="fr-FR" sz="16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voiture</a:t>
            </a:r>
            <a:endParaRPr lang="fr-FR" sz="1600" b="1" dirty="0">
              <a:solidFill>
                <a:srgbClr val="2A2E4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6713" indent="-366713">
              <a:buFont typeface="Wingdings" panose="05000000000000000000" pitchFamily="2" charset="2"/>
              <a:buChar char="§"/>
            </a:pPr>
            <a:r>
              <a:rPr lang="fr-FR" sz="16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Paris</a:t>
            </a:r>
            <a:r>
              <a:rPr lang="fr-FR" sz="16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fr-FR" sz="16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</a:t>
            </a:r>
            <a:r>
              <a:rPr lang="fr-FR" sz="16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côte méditerranéenne et </a:t>
            </a:r>
            <a:r>
              <a:rPr lang="fr-FR" sz="16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</a:t>
            </a:r>
            <a:r>
              <a:rPr lang="fr-FR" sz="16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pays européens voisins (Allemagne, Belgique, Italie, Espagne, </a:t>
            </a:r>
            <a:r>
              <a:rPr lang="fr-FR" sz="16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Suisse) accessibles en voiture</a:t>
            </a:r>
            <a:endParaRPr lang="fr-FR" sz="1600" dirty="0"/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8B567DDA-AAE3-4B49-B18F-60902778DFD6}"/>
              </a:ext>
            </a:extLst>
          </p:cNvPr>
          <p:cNvSpPr txBox="1"/>
          <p:nvPr/>
        </p:nvSpPr>
        <p:spPr>
          <a:xfrm>
            <a:off x="384879" y="1864063"/>
            <a:ext cx="8267508" cy="200054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r-FR" sz="2000" b="1" dirty="0" smtClean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 </a:t>
            </a:r>
            <a:r>
              <a:rPr lang="fr-FR" sz="2000" b="1" dirty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cœur des </a:t>
            </a:r>
            <a:r>
              <a:rPr lang="fr-FR" sz="2000" b="1" dirty="0" smtClean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Alpes</a:t>
            </a:r>
          </a:p>
          <a:p>
            <a:endParaRPr lang="en-US" sz="2000" b="1" dirty="0">
              <a:solidFill>
                <a:srgbClr val="E7461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magnifiques vues et paysages dans les montagnes autour de Grenoble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6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Une grande variété d'</a:t>
            </a:r>
            <a:r>
              <a:rPr lang="fr-FR" sz="1600" b="1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activités de plein air </a:t>
            </a:r>
            <a:r>
              <a:rPr lang="en-US" sz="1600" b="1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sz="16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randonnée, escalade, ski, trail running, cyclisme…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6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 </a:t>
            </a:r>
            <a:r>
              <a:rPr lang="fr-FR" sz="1600" b="1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stations </a:t>
            </a:r>
            <a:r>
              <a:rPr lang="fr-FR" sz="1600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ski </a:t>
            </a:r>
            <a:r>
              <a:rPr lang="fr-FR" sz="16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renommée </a:t>
            </a:r>
            <a:r>
              <a:rPr lang="fr-FR" sz="16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mondiale à proximité</a:t>
            </a:r>
            <a:endParaRPr lang="en-US" sz="1600" dirty="0" smtClean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000" b="1" dirty="0">
              <a:solidFill>
                <a:srgbClr val="E7461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7" name="Espace réservé pour une image  17">
            <a:extLst>
              <a:ext uri="{FF2B5EF4-FFF2-40B4-BE49-F238E27FC236}">
                <a16:creationId xmlns:a16="http://schemas.microsoft.com/office/drawing/2014/main" id="{112A49C8-2A2D-7A4C-B408-800A1CBC407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2555" y="4146202"/>
            <a:ext cx="1832131" cy="271179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7480A63-28ED-4656-9783-ACB12F2D8ED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1458" y="222184"/>
            <a:ext cx="962906" cy="64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24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pour une image  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0" t="367" r="60826" b="610"/>
          <a:stretch/>
        </p:blipFill>
        <p:spPr/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3CC3EEC-F549-47F8-BC89-E77253771E15}"/>
              </a:ext>
            </a:extLst>
          </p:cNvPr>
          <p:cNvSpPr txBox="1">
            <a:spLocks/>
          </p:cNvSpPr>
          <p:nvPr/>
        </p:nvSpPr>
        <p:spPr>
          <a:xfrm>
            <a:off x="291892" y="297308"/>
            <a:ext cx="9134209" cy="9964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Synergie entre la recherche et l'industrie</a:t>
            </a:r>
            <a:endParaRPr lang="en-US" sz="3200" b="1" dirty="0">
              <a:solidFill>
                <a:srgbClr val="2A2E4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86EA067-E9B8-48A1-A05E-E21E1CBC523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08133" y="1779703"/>
            <a:ext cx="8845700" cy="4729252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en-US" sz="2000" b="1" dirty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 </a:t>
            </a:r>
            <a:r>
              <a:rPr lang="en-US" sz="2000" b="1" dirty="0" smtClean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laboratoires et grands instruments </a:t>
            </a:r>
            <a:r>
              <a:rPr lang="en-US" sz="2000" b="1" dirty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internationaux</a:t>
            </a:r>
            <a:endParaRPr lang="en-US" sz="2000" b="1" dirty="0" smtClean="0">
              <a:solidFill>
                <a:srgbClr val="E84E0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6700" lvl="1" indent="-266700" defTabSz="914400">
              <a:lnSpc>
                <a:spcPct val="100000"/>
              </a:lnSpc>
              <a:spcBef>
                <a:spcPts val="0"/>
              </a:spcBef>
              <a:buClr>
                <a:srgbClr val="2A2E46"/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ESRF, ILL, EMBL, GHMFL, IRAM</a:t>
            </a:r>
          </a:p>
          <a:p>
            <a:pPr marL="0" lvl="1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buNone/>
            </a:pPr>
            <a:r>
              <a:rPr lang="en-US" sz="2000" b="1" dirty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 </a:t>
            </a:r>
            <a:r>
              <a:rPr lang="en-US" sz="2000" b="1" dirty="0" smtClean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organisations nationales </a:t>
            </a:r>
            <a:r>
              <a:rPr lang="en-US" sz="2000" b="1" dirty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n-US" sz="2000" b="1" dirty="0" smtClean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recherche </a:t>
            </a:r>
          </a:p>
          <a:p>
            <a:pPr marL="285750" lvl="1" indent="-285750" defTabSz="914400">
              <a:lnSpc>
                <a:spcPct val="100000"/>
              </a:lnSpc>
              <a:spcBef>
                <a:spcPts val="0"/>
              </a:spcBef>
              <a:buClr>
                <a:srgbClr val="2A2E46"/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CNRS, CEA, </a:t>
            </a:r>
            <a:r>
              <a:rPr lang="fr-FR" sz="18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Inria</a:t>
            </a:r>
            <a:r>
              <a:rPr lang="en-US" sz="18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Inserm, INRAE, CRSSA, IRD, CHU Grenoble Alpes</a:t>
            </a:r>
          </a:p>
          <a:p>
            <a:pPr marL="0" lvl="1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buNone/>
            </a:pPr>
            <a:r>
              <a:rPr lang="en-US" sz="2000" b="1" dirty="0" smtClean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grandes entreprises</a:t>
            </a:r>
            <a:endParaRPr lang="en-US" sz="2000" b="1" dirty="0">
              <a:solidFill>
                <a:srgbClr val="E84E0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1" indent="-285750" defTabSz="914400">
              <a:lnSpc>
                <a:spcPct val="100000"/>
              </a:lnSpc>
              <a:spcBef>
                <a:spcPts val="0"/>
              </a:spcBef>
              <a:buClr>
                <a:srgbClr val="2A2E46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Sun Microsystems, HP, Orange, STMicroelectronics, Schneider Electric, Alstom, Xerox, Thales</a:t>
            </a:r>
            <a:r>
              <a:rPr lang="en-US" sz="18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</a:p>
          <a:p>
            <a:pPr marL="0" lvl="1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Accréditation </a:t>
            </a:r>
            <a:r>
              <a:rPr lang="en-US" sz="2000" b="1" dirty="0" err="1" smtClean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française</a:t>
            </a:r>
            <a:r>
              <a:rPr lang="en-US" sz="2000" b="1" dirty="0" smtClean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IDEX - Initiative </a:t>
            </a:r>
            <a:r>
              <a:rPr lang="en-US" sz="2000" b="1" dirty="0" err="1" smtClean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d’excellence</a:t>
            </a:r>
            <a:r>
              <a:rPr lang="en-US" sz="2000" b="1" dirty="0" smtClean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18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Grenoble lauréat en 2016, confirmé en 2021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18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Sélection </a:t>
            </a:r>
            <a:r>
              <a:rPr lang="fr-FR" sz="18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 un comité </a:t>
            </a:r>
            <a:r>
              <a:rPr lang="fr-FR" sz="18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18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Label attribué </a:t>
            </a:r>
            <a:r>
              <a:rPr lang="fr-FR" sz="18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uniquement à 8 universités en France</a:t>
            </a:r>
            <a:endParaRPr lang="en-US" sz="1800" dirty="0">
              <a:solidFill>
                <a:srgbClr val="2A2E4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117" y="316307"/>
            <a:ext cx="769421" cy="46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29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pour une image  2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r="11839"/>
          <a:stretch>
            <a:fillRect/>
          </a:stretch>
        </p:blipFill>
        <p:spPr/>
      </p:pic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279836" y="724522"/>
            <a:ext cx="7782615" cy="64707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2021 </a:t>
            </a:r>
            <a:r>
              <a:rPr lang="en-US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Classement internationaux</a:t>
            </a:r>
            <a:r>
              <a:rPr lang="en-US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fr-FR" sz="2900" dirty="0"/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2C67E8C9-48A5-4177-9546-E9B8593350D8}"/>
              </a:ext>
            </a:extLst>
          </p:cNvPr>
          <p:cNvSpPr txBox="1">
            <a:spLocks/>
          </p:cNvSpPr>
          <p:nvPr/>
        </p:nvSpPr>
        <p:spPr>
          <a:xfrm>
            <a:off x="279836" y="1756942"/>
            <a:ext cx="8395533" cy="5147553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457200">
              <a:lnSpc>
                <a:spcPct val="100000"/>
              </a:lnSpc>
              <a:spcBef>
                <a:spcPts val="0"/>
              </a:spcBef>
              <a:buClr>
                <a:srgbClr val="E84E0F"/>
              </a:buClr>
              <a:buFont typeface="Wingdings 3" panose="05040102010807070707" pitchFamily="18" charset="2"/>
              <a:buChar char=""/>
            </a:pPr>
            <a:r>
              <a:rPr lang="en-US" b="1" dirty="0" smtClean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Top 150 </a:t>
            </a:r>
            <a:r>
              <a:rPr lang="fr-FR" b="1" dirty="0" smtClean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du </a:t>
            </a:r>
            <a:r>
              <a:rPr lang="fr-FR" b="1" dirty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classement de Shanghai </a:t>
            </a:r>
            <a:endParaRPr lang="en-US" b="1" dirty="0">
              <a:solidFill>
                <a:srgbClr val="E84E0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</a:t>
            </a:r>
            <a:r>
              <a:rPr lang="en-US" dirty="0" smtClean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 universités mondiales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</a:pPr>
            <a:endParaRPr lang="en-US" dirty="0" smtClean="0">
              <a:solidFill>
                <a:srgbClr val="E84E0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189" lvl="1" indent="0" defTabSz="45720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Top 50 mondial </a:t>
            </a:r>
            <a:r>
              <a:rPr lang="en-US" sz="1800" dirty="0" err="1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dans</a:t>
            </a:r>
            <a:r>
              <a:rPr lang="en-US" sz="18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6 </a:t>
            </a:r>
            <a:r>
              <a:rPr lang="en-US" sz="1800" dirty="0" err="1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domaines</a:t>
            </a:r>
            <a:r>
              <a:rPr lang="en-US" sz="18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</a:t>
            </a:r>
          </a:p>
          <a:p>
            <a:pPr marL="457189" lvl="1" indent="0" defTabSz="45720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télé-détection</a:t>
            </a:r>
            <a:r>
              <a:rPr lang="en-US" sz="18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8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sciences </a:t>
            </a:r>
            <a:r>
              <a:rPr lang="en-US" sz="18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la Terre, </a:t>
            </a:r>
            <a:r>
              <a:rPr lang="en-US" sz="1800" dirty="0" err="1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génie</a:t>
            </a:r>
            <a:r>
              <a:rPr lang="en-US" sz="18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métallurgique, </a:t>
            </a:r>
            <a:r>
              <a:rPr lang="en-US" sz="18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physique</a:t>
            </a:r>
            <a:r>
              <a:rPr lang="en-US" sz="18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800" dirty="0" err="1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médecine</a:t>
            </a:r>
            <a:r>
              <a:rPr lang="en-US" sz="18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clinique, </a:t>
            </a:r>
            <a:r>
              <a:rPr lang="en-US" sz="1800" dirty="0" err="1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ingénierie</a:t>
            </a:r>
            <a:r>
              <a:rPr lang="en-US" sz="18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err="1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minière</a:t>
            </a:r>
            <a:endParaRPr lang="en-US" sz="1800" dirty="0">
              <a:solidFill>
                <a:srgbClr val="2A2E4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1800" spc="-50" dirty="0" smtClean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defTabSz="457200">
              <a:lnSpc>
                <a:spcPct val="100000"/>
              </a:lnSpc>
              <a:spcBef>
                <a:spcPts val="0"/>
              </a:spcBef>
              <a:buClr>
                <a:srgbClr val="E84E0F"/>
              </a:buClr>
              <a:buFont typeface="Wingdings 3" panose="05040102010807070707" pitchFamily="18" charset="2"/>
              <a:buChar char=""/>
            </a:pPr>
            <a:r>
              <a:rPr lang="en-US" b="1" dirty="0" smtClean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33</a:t>
            </a:r>
            <a:r>
              <a:rPr lang="en-US" b="1" baseline="30000" dirty="0" smtClean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en-US" b="1" dirty="0" smtClean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b="1" dirty="0" err="1" smtClean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université</a:t>
            </a:r>
            <a:r>
              <a:rPr lang="en-US" b="1" dirty="0" smtClean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la plus innovante </a:t>
            </a:r>
            <a:endParaRPr lang="en-US" b="1" dirty="0">
              <a:solidFill>
                <a:srgbClr val="E84E0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E7461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</a:t>
            </a:r>
            <a:r>
              <a:rPr lang="en-US" dirty="0" smtClean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 Europe </a:t>
            </a:r>
            <a:r>
              <a:rPr lang="en-US" sz="18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en-US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Thomson Reuters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</a:pPr>
            <a:endParaRPr lang="en-US" sz="1800" dirty="0" smtClean="0">
              <a:solidFill>
                <a:srgbClr val="2A2E4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defTabSz="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84E0F"/>
              </a:buClr>
              <a:buFont typeface="Wingdings 3" panose="05040102010807070707" pitchFamily="18" charset="2"/>
              <a:buChar char=""/>
            </a:pPr>
            <a:r>
              <a:rPr lang="en-US" b="1" dirty="0" smtClean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Top 200 du classement QS</a:t>
            </a:r>
          </a:p>
          <a:p>
            <a:pPr indent="-228594" defTabSz="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fr-FR" sz="18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</a:t>
            </a:r>
            <a:r>
              <a:rPr lang="fr-FR" sz="18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</a:t>
            </a:r>
            <a:r>
              <a:rPr lang="fr-FR" sz="18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 100 des universités </a:t>
            </a:r>
            <a:r>
              <a:rPr lang="fr-FR" sz="18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 </a:t>
            </a:r>
            <a:r>
              <a:rPr lang="en-US" sz="18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sciences de la Terre et de la mer, </a:t>
            </a:r>
            <a:r>
              <a:rPr lang="en-US" sz="18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</a:t>
            </a:r>
            <a:r>
              <a:rPr lang="en-US" sz="18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fr-FR" sz="18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géologie </a:t>
            </a:r>
            <a:r>
              <a:rPr lang="fr-FR" sz="18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et </a:t>
            </a:r>
            <a:r>
              <a:rPr lang="fr-FR" sz="18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géophysique </a:t>
            </a:r>
            <a:r>
              <a:rPr lang="fr-FR" sz="18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et Top 150 en </a:t>
            </a:r>
            <a:r>
              <a:rPr lang="fr-FR" sz="18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linguistique</a:t>
            </a:r>
            <a:r>
              <a:rPr lang="en-US" sz="18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fr-FR" sz="18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sciences </a:t>
            </a:r>
            <a:r>
              <a:rPr lang="fr-FR" sz="18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 </a:t>
            </a:r>
            <a:r>
              <a:rPr lang="fr-FR" sz="18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matériaux </a:t>
            </a:r>
            <a:r>
              <a:rPr lang="fr-FR" sz="18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 </a:t>
            </a:r>
            <a:r>
              <a:rPr lang="fr-FR" sz="18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physique </a:t>
            </a:r>
            <a:r>
              <a:rPr lang="fr-FR" sz="1800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&amp; </a:t>
            </a:r>
            <a:r>
              <a:rPr lang="fr-FR" sz="1800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astronomie</a:t>
            </a:r>
            <a:endParaRPr lang="en-US" sz="1800" dirty="0">
              <a:solidFill>
                <a:srgbClr val="2A2E4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117" y="316307"/>
            <a:ext cx="769421" cy="46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8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pour une image 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" b="23"/>
          <a:stretch>
            <a:fillRect/>
          </a:stretch>
        </p:blipFill>
        <p:spPr/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123" y="4502379"/>
            <a:ext cx="859103" cy="700911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0" y="6058091"/>
            <a:ext cx="9203635" cy="800219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fr-FR" sz="200" b="1" dirty="0" smtClean="0">
              <a:solidFill>
                <a:srgbClr val="202C41"/>
              </a:solidFill>
            </a:endParaRPr>
          </a:p>
          <a:p>
            <a:pPr algn="ctr"/>
            <a:endParaRPr lang="fr-FR" sz="600" b="1" dirty="0" smtClean="0">
              <a:solidFill>
                <a:srgbClr val="202C41"/>
              </a:solidFill>
            </a:endParaRPr>
          </a:p>
          <a:p>
            <a:pPr algn="ctr"/>
            <a:r>
              <a:rPr lang="fr-FR" sz="3200" b="1" dirty="0" smtClean="0">
                <a:solidFill>
                  <a:srgbClr val="2A2E46"/>
                </a:solidFill>
              </a:rPr>
              <a:t>Offre de formation</a:t>
            </a:r>
          </a:p>
          <a:p>
            <a:pPr algn="ctr"/>
            <a:endParaRPr lang="fr-FR" sz="600" b="1" dirty="0" smtClean="0">
              <a:solidFill>
                <a:srgbClr val="202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25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9071" y="1849203"/>
            <a:ext cx="5699019" cy="47859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2A2E46"/>
              </a:buClr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 formations </a:t>
            </a:r>
            <a:r>
              <a:rPr lang="fr-FR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premier et de deuxième cycle dans un large éventail de </a:t>
            </a:r>
            <a:r>
              <a:rPr lang="fr-FR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disciplines</a:t>
            </a:r>
          </a:p>
          <a:p>
            <a:pPr marL="342900" indent="-342900">
              <a:spcAft>
                <a:spcPts val="600"/>
              </a:spcAft>
              <a:buClr>
                <a:srgbClr val="2A2E46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rgbClr val="2A2E4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Clr>
                <a:srgbClr val="2A2E46"/>
              </a:buClr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Tous nos programmes incluent la possibilité d'une mobilité internationale avec l'un de nos </a:t>
            </a:r>
            <a:r>
              <a:rPr lang="fr-FR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1000 </a:t>
            </a:r>
            <a:r>
              <a:rPr lang="fr-FR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partenaires institutionnels</a:t>
            </a:r>
            <a:r>
              <a:rPr lang="fr-FR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342900" indent="-342900">
              <a:spcAft>
                <a:spcPts val="600"/>
              </a:spcAft>
              <a:buClr>
                <a:srgbClr val="2A2E46"/>
              </a:buClr>
              <a:buFont typeface="Wingdings" panose="05000000000000000000" pitchFamily="2" charset="2"/>
              <a:buChar char="§"/>
            </a:pPr>
            <a:endParaRPr lang="fr-FR" dirty="0">
              <a:solidFill>
                <a:srgbClr val="2A2E4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Clr>
                <a:srgbClr val="2A2E46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Programmes courts : </a:t>
            </a:r>
            <a:r>
              <a:rPr lang="en-US" dirty="0" err="1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écoles</a:t>
            </a:r>
            <a:r>
              <a:rPr lang="en-US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d’été</a:t>
            </a:r>
            <a:r>
              <a:rPr lang="en-US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thématiques</a:t>
            </a:r>
            <a:r>
              <a:rPr lang="en-US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</a:t>
            </a:r>
            <a:r>
              <a:rPr lang="en-US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interdisciplinaires</a:t>
            </a:r>
            <a:r>
              <a:rPr lang="en-US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dirty="0" smtClean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et </a:t>
            </a:r>
            <a:r>
              <a:rPr lang="en-US" dirty="0" err="1" smtClean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programmes</a:t>
            </a:r>
            <a:r>
              <a:rPr lang="en-US" dirty="0" smtClean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sur </a:t>
            </a:r>
            <a:r>
              <a:rPr lang="en-US" dirty="0" err="1" smtClean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mesure</a:t>
            </a:r>
            <a:r>
              <a:rPr lang="en-US" dirty="0" smtClean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avec des </a:t>
            </a:r>
            <a:r>
              <a:rPr lang="en-US" dirty="0" err="1" smtClean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universités</a:t>
            </a:r>
            <a:r>
              <a:rPr lang="en-US" dirty="0" smtClean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partenaires</a:t>
            </a:r>
            <a:endParaRPr lang="en-US" dirty="0">
              <a:solidFill>
                <a:srgbClr val="2A2E4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2A2E46"/>
              </a:buClr>
            </a:pPr>
            <a:endParaRPr lang="en-US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E84E0F"/>
              </a:buClr>
              <a:buFont typeface="Wingdings 3" panose="05040102010807070707" pitchFamily="18" charset="2"/>
              <a:buChar char=""/>
            </a:pPr>
            <a:r>
              <a:rPr lang="en-US" b="1" dirty="0" err="1" smtClean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Découvrez</a:t>
            </a:r>
            <a:r>
              <a:rPr lang="en-US" b="1" dirty="0" smtClean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 le catalogue des formations de </a:t>
            </a:r>
            <a:r>
              <a:rPr lang="en-US" b="1" dirty="0" err="1" smtClean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l’UGA</a:t>
            </a:r>
            <a:endParaRPr lang="en-US" b="1" dirty="0" smtClean="0">
              <a:solidFill>
                <a:srgbClr val="E84E0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E84E0F"/>
              </a:buClr>
              <a:buFont typeface="Wingdings 3" panose="05040102010807070707" pitchFamily="18" charset="2"/>
              <a:buChar char=""/>
            </a:pPr>
            <a:r>
              <a:rPr lang="en-US" b="1" dirty="0" smtClean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Catalogue des formations </a:t>
            </a:r>
            <a:r>
              <a:rPr lang="en-US" b="1" dirty="0" err="1" smtClean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en</a:t>
            </a:r>
            <a:r>
              <a:rPr lang="en-US" b="1" dirty="0" smtClean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 </a:t>
            </a:r>
            <a:r>
              <a:rPr lang="en-US" b="1" dirty="0" err="1" smtClean="0">
                <a:solidFill>
                  <a:srgbClr val="E84E0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anglais</a:t>
            </a:r>
            <a:endParaRPr lang="en-US" b="1" dirty="0">
              <a:solidFill>
                <a:srgbClr val="E84E0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271417"/>
              </p:ext>
            </p:extLst>
          </p:nvPr>
        </p:nvGraphicFramePr>
        <p:xfrm>
          <a:off x="4481478" y="1946784"/>
          <a:ext cx="7305853" cy="4463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Une offre de formation pluri-disciplinaire</a:t>
            </a:r>
            <a:r>
              <a:rPr lang="fr-FR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fr-FR" dirty="0">
                <a:solidFill>
                  <a:srgbClr val="2A2E46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fr-FR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43660611-ADD5-41EC-BB5F-5DAB73EE5E10}"/>
              </a:ext>
            </a:extLst>
          </p:cNvPr>
          <p:cNvSpPr/>
          <p:nvPr/>
        </p:nvSpPr>
        <p:spPr>
          <a:xfrm>
            <a:off x="10977913" y="138632"/>
            <a:ext cx="1009940" cy="1009940"/>
          </a:xfrm>
          <a:prstGeom prst="ellipse">
            <a:avLst/>
          </a:prstGeom>
          <a:solidFill>
            <a:srgbClr val="E84E0F"/>
          </a:solidFill>
          <a:ln>
            <a:solidFill>
              <a:srgbClr val="E7461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388" y="345864"/>
            <a:ext cx="451167" cy="65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66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ersonnalisé 1">
      <a:dk1>
        <a:srgbClr val="2A2E46"/>
      </a:dk1>
      <a:lt1>
        <a:sysClr val="window" lastClr="FFFFFF"/>
      </a:lt1>
      <a:dk2>
        <a:srgbClr val="2A2E46"/>
      </a:dk2>
      <a:lt2>
        <a:srgbClr val="FFFFFF"/>
      </a:lt2>
      <a:accent1>
        <a:srgbClr val="2A2E46"/>
      </a:accent1>
      <a:accent2>
        <a:srgbClr val="E84E0F"/>
      </a:accent2>
      <a:accent3>
        <a:srgbClr val="00A2B3"/>
      </a:accent3>
      <a:accent4>
        <a:srgbClr val="89D4E6"/>
      </a:accent4>
      <a:accent5>
        <a:srgbClr val="FFFFFF"/>
      </a:accent5>
      <a:accent6>
        <a:srgbClr val="D3C6B0"/>
      </a:accent6>
      <a:hlink>
        <a:srgbClr val="E84E0F"/>
      </a:hlink>
      <a:folHlink>
        <a:srgbClr val="E39E77"/>
      </a:folHlink>
    </a:clrScheme>
    <a:fontScheme name="Personnalisé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25704</TotalTime>
  <Words>1897</Words>
  <Application>Microsoft Office PowerPoint</Application>
  <PresentationFormat>Grand écran</PresentationFormat>
  <Paragraphs>341</Paragraphs>
  <Slides>21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8" baseType="lpstr">
      <vt:lpstr>Arial</vt:lpstr>
      <vt:lpstr>Calibri</vt:lpstr>
      <vt:lpstr>Montserrat</vt:lpstr>
      <vt:lpstr>Verdana</vt:lpstr>
      <vt:lpstr>Wingdings</vt:lpstr>
      <vt:lpstr>Wingdings 3</vt:lpstr>
      <vt:lpstr>Office Theme</vt:lpstr>
      <vt:lpstr>Présentation PowerPoint</vt:lpstr>
      <vt:lpstr>Présentation PowerPoint</vt:lpstr>
      <vt:lpstr>L’Université Grenoble Alpes,  au cœur de massifs de montagne</vt:lpstr>
      <vt:lpstr>Présentation PowerPoint</vt:lpstr>
      <vt:lpstr>Présentation PowerPoint</vt:lpstr>
      <vt:lpstr>Présentation PowerPoint</vt:lpstr>
      <vt:lpstr>2021 Classement internationaux </vt:lpstr>
      <vt:lpstr>Présentation PowerPoint</vt:lpstr>
      <vt:lpstr>Une offre de formation pluri-disciplinaire </vt:lpstr>
      <vt:lpstr>Présentation PowerPoint</vt:lpstr>
      <vt:lpstr>Étudier en France</vt:lpstr>
      <vt:lpstr>Étudier en France</vt:lpstr>
      <vt:lpstr>Les “Graduate Schools” de l’UGA </vt:lpstr>
      <vt:lpstr>Des ressources pour les étudiants internationaux</vt:lpstr>
      <vt:lpstr>Présentation PowerPoint</vt:lpstr>
      <vt:lpstr>Services pour les étudiants internationaux</vt:lpstr>
      <vt:lpstr>Présentation PowerPoint</vt:lpstr>
      <vt:lpstr>Grenoble : ville étudiante plebiscitée en France</vt:lpstr>
      <vt:lpstr>Un campus polyvalent</vt:lpstr>
      <vt:lpstr>IntEGre : une association dédiée  aux étudiants internationaux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Pangara</dc:creator>
  <cp:lastModifiedBy>BUSE SENA SEPIK</cp:lastModifiedBy>
  <cp:revision>2336</cp:revision>
  <dcterms:created xsi:type="dcterms:W3CDTF">2017-02-21T04:29:22Z</dcterms:created>
  <dcterms:modified xsi:type="dcterms:W3CDTF">2022-07-04T08:44:32Z</dcterms:modified>
</cp:coreProperties>
</file>