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3" r:id="rId19"/>
    <p:sldId id="282" r:id="rId20"/>
    <p:sldId id="273" r:id="rId21"/>
    <p:sldId id="274" r:id="rId22"/>
    <p:sldId id="275" r:id="rId23"/>
    <p:sldId id="276" r:id="rId24"/>
    <p:sldId id="277" r:id="rId25"/>
    <p:sldId id="278" r:id="rId26"/>
    <p:sldId id="279" r:id="rId27"/>
    <p:sldId id="280" r:id="rId28"/>
    <p:sldId id="281" r:id="rId29"/>
  </p:sldIdLst>
  <p:sldSz cx="18288000" cy="10287000"/>
  <p:notesSz cx="6858000" cy="9144000"/>
  <p:embeddedFontLst>
    <p:embeddedFont>
      <p:font typeface="Calibri (MS) Bold" panose="020B0604020202020204" charset="0"/>
      <p:regular r:id="rId31"/>
    </p:embeddedFont>
    <p:embeddedFont>
      <p:font typeface="Montserrat Extra-Bold Bold" panose="020B0604020202020204" charset="0"/>
      <p:regular r:id="rId32"/>
    </p:embeddedFont>
    <p:embeddedFont>
      <p:font typeface="Calibri (MS)" panose="020B0604020202020204" charset="0"/>
      <p:regular r:id="rId33"/>
    </p:embeddedFont>
    <p:embeddedFont>
      <p:font typeface="Pacifico" panose="020B0604020202020204" charset="0"/>
      <p:regular r:id="rId34"/>
    </p:embeddedFont>
    <p:embeddedFont>
      <p:font typeface="Aileron Heavy Bold" panose="020B0604020202020204" charset="0"/>
      <p:regular r:id="rId35"/>
    </p:embeddedFont>
    <p:embeddedFont>
      <p:font typeface="Montserrat Extra-Bold" panose="020B0604020202020204" charset="0"/>
      <p:regular r:id="rId36"/>
    </p:embeddedFont>
    <p:embeddedFont>
      <p:font typeface="Aileron Heavy"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06925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Delph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leo.univ-grenoble-alpes.fr/menu-principal/mon-projet-d-etudes-et-professionnel/international/financer-son-depart-1222881.kjsp?RH=1491467174701" TargetMode="External"/><Relationship Id="rId2" Type="http://schemas.openxmlformats.org/officeDocument/2006/relationships/hyperlink" Target="https://www.univ-grenoble-alpes.fr/financer-votre-projet-/financer-votre-projet-d-etudes-a-l-international"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leo.univ-grenoble-alpes.fr/menu-principal/mon-projet-d-etudes-et-professionnel/international/partir-etudier-en-echange/partir-etudier-en-echange-1115705.kjsp?RF=1661520996599&amp;RH=1661520996599&amp;ksession=c75806f2-00cf-4497-8464-62648f927ac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leo.univ-grenoble-alpes.fr/menu-principal/mon-projet-d-etudes-et-professionnel/international/partir-etudier-en-echange/partir-etudier-en-echange-1115705.kjsp?RF=1661520996599&amp;RH=1661520996599&amp;ksession=c75806f2-00cf-4497-8464-62648f927ac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49.svg"/><Relationship Id="rId12"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51.sv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981389"/>
            <a:chOff x="0" y="0"/>
            <a:chExt cx="24384000" cy="9308518"/>
          </a:xfrm>
        </p:grpSpPr>
        <p:pic>
          <p:nvPicPr>
            <p:cNvPr id="3" name="Picture 3"/>
            <p:cNvPicPr>
              <a:picLocks noChangeAspect="1"/>
            </p:cNvPicPr>
            <p:nvPr/>
          </p:nvPicPr>
          <p:blipFill>
            <a:blip r:embed="rId3">
              <a:alphaModFix amt="65999"/>
            </a:blip>
            <a:srcRect t="42737"/>
            <a:stretch>
              <a:fillRect/>
            </a:stretch>
          </p:blipFill>
          <p:spPr>
            <a:xfrm>
              <a:off x="0" y="0"/>
              <a:ext cx="24384000" cy="9308518"/>
            </a:xfrm>
            <a:prstGeom prst="rect">
              <a:avLst/>
            </a:prstGeom>
          </p:spPr>
        </p:pic>
      </p:grpSp>
      <p:grpSp>
        <p:nvGrpSpPr>
          <p:cNvPr id="4" name="Group 4"/>
          <p:cNvGrpSpPr/>
          <p:nvPr/>
        </p:nvGrpSpPr>
        <p:grpSpPr>
          <a:xfrm>
            <a:off x="9728372" y="474964"/>
            <a:ext cx="9308090" cy="1377263"/>
            <a:chOff x="0" y="0"/>
            <a:chExt cx="2730855" cy="406400"/>
          </a:xfrm>
        </p:grpSpPr>
        <p:sp>
          <p:nvSpPr>
            <p:cNvPr id="5" name="Freeform 5"/>
            <p:cNvSpPr/>
            <p:nvPr/>
          </p:nvSpPr>
          <p:spPr>
            <a:xfrm>
              <a:off x="17780" y="22860"/>
              <a:ext cx="2705455" cy="360680"/>
            </a:xfrm>
            <a:custGeom>
              <a:avLst/>
              <a:gdLst/>
              <a:ahLst/>
              <a:cxnLst/>
              <a:rect l="l" t="t" r="r" b="b"/>
              <a:pathLst>
                <a:path w="2705455" h="360680">
                  <a:moveTo>
                    <a:pt x="2705455" y="180340"/>
                  </a:moveTo>
                  <a:cubicBezTo>
                    <a:pt x="2705455" y="81280"/>
                    <a:pt x="2625445" y="0"/>
                    <a:pt x="2525115" y="0"/>
                  </a:cubicBezTo>
                  <a:lnTo>
                    <a:pt x="172720" y="0"/>
                  </a:lnTo>
                  <a:lnTo>
                    <a:pt x="172720" y="1270"/>
                  </a:lnTo>
                  <a:cubicBezTo>
                    <a:pt x="76200" y="5080"/>
                    <a:pt x="0" y="83820"/>
                    <a:pt x="0" y="180340"/>
                  </a:cubicBezTo>
                  <a:cubicBezTo>
                    <a:pt x="0" y="276860"/>
                    <a:pt x="77470" y="355600"/>
                    <a:pt x="172720" y="359410"/>
                  </a:cubicBezTo>
                  <a:lnTo>
                    <a:pt x="172720" y="360680"/>
                  </a:lnTo>
                  <a:lnTo>
                    <a:pt x="2525115" y="360680"/>
                  </a:lnTo>
                  <a:cubicBezTo>
                    <a:pt x="2624175" y="360680"/>
                    <a:pt x="2705455" y="279400"/>
                    <a:pt x="2705455" y="180340"/>
                  </a:cubicBezTo>
                  <a:close/>
                </a:path>
              </a:pathLst>
            </a:custGeom>
            <a:solidFill>
              <a:srgbClr val="E74D0E"/>
            </a:solidFill>
          </p:spPr>
        </p:sp>
      </p:grpSp>
      <p:sp>
        <p:nvSpPr>
          <p:cNvPr id="6" name="Freeform 6"/>
          <p:cNvSpPr/>
          <p:nvPr/>
        </p:nvSpPr>
        <p:spPr>
          <a:xfrm>
            <a:off x="-494051" y="3364553"/>
            <a:ext cx="7214623" cy="7214623"/>
          </a:xfrm>
          <a:custGeom>
            <a:avLst/>
            <a:gdLst/>
            <a:ahLst/>
            <a:cxnLst/>
            <a:rect l="l" t="t" r="r" b="b"/>
            <a:pathLst>
              <a:path w="7214623" h="7214623">
                <a:moveTo>
                  <a:pt x="0" y="0"/>
                </a:moveTo>
                <a:lnTo>
                  <a:pt x="7214622" y="0"/>
                </a:lnTo>
                <a:lnTo>
                  <a:pt x="7214622" y="7214622"/>
                </a:lnTo>
                <a:lnTo>
                  <a:pt x="0" y="7214622"/>
                </a:lnTo>
                <a:lnTo>
                  <a:pt x="0" y="0"/>
                </a:lnTo>
                <a:close/>
              </a:path>
            </a:pathLst>
          </a:custGeom>
          <a:blipFill>
            <a:blip r:embed="rId4"/>
            <a:stretch>
              <a:fillRect/>
            </a:stretch>
          </a:blipFill>
        </p:spPr>
      </p:sp>
      <p:sp>
        <p:nvSpPr>
          <p:cNvPr id="7" name="TextBox 7"/>
          <p:cNvSpPr txBox="1"/>
          <p:nvPr/>
        </p:nvSpPr>
        <p:spPr>
          <a:xfrm>
            <a:off x="10769085" y="2322517"/>
            <a:ext cx="7226664" cy="1979296"/>
          </a:xfrm>
          <a:prstGeom prst="rect">
            <a:avLst/>
          </a:prstGeom>
        </p:spPr>
        <p:txBody>
          <a:bodyPr lIns="0" tIns="0" rIns="0" bIns="0" rtlCol="0" anchor="t">
            <a:spAutoFit/>
          </a:bodyPr>
          <a:lstStyle/>
          <a:p>
            <a:pPr algn="ctr">
              <a:lnSpc>
                <a:spcPts val="7979"/>
              </a:lnSpc>
              <a:spcBef>
                <a:spcPct val="0"/>
              </a:spcBef>
            </a:pPr>
            <a:r>
              <a:rPr lang="en-US" sz="5699" spc="113">
                <a:solidFill>
                  <a:srgbClr val="FFFFFF"/>
                </a:solidFill>
                <a:latin typeface="Montserrat Extra-Bold"/>
              </a:rPr>
              <a:t>ÉCHANGE UNIVERSITAIRE</a:t>
            </a:r>
          </a:p>
        </p:txBody>
      </p:sp>
      <p:sp>
        <p:nvSpPr>
          <p:cNvPr id="8" name="TextBox 8"/>
          <p:cNvSpPr txBox="1"/>
          <p:nvPr/>
        </p:nvSpPr>
        <p:spPr>
          <a:xfrm>
            <a:off x="6720571" y="789898"/>
            <a:ext cx="15235445" cy="614045"/>
          </a:xfrm>
          <a:prstGeom prst="rect">
            <a:avLst/>
          </a:prstGeom>
        </p:spPr>
        <p:txBody>
          <a:bodyPr lIns="0" tIns="0" rIns="0" bIns="0" rtlCol="0" anchor="t">
            <a:spAutoFit/>
          </a:bodyPr>
          <a:lstStyle/>
          <a:p>
            <a:pPr algn="ctr">
              <a:lnSpc>
                <a:spcPts val="4479"/>
              </a:lnSpc>
              <a:spcBef>
                <a:spcPct val="0"/>
              </a:spcBef>
            </a:pPr>
            <a:r>
              <a:rPr lang="en-US" sz="3199">
                <a:solidFill>
                  <a:srgbClr val="FFFFFF"/>
                </a:solidFill>
                <a:latin typeface="Calibri (MS) Bold"/>
              </a:rPr>
              <a:t>PRÉPARER SON PROJET DE DÉPART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490596" y="1200000"/>
            <a:ext cx="16230600" cy="3753326"/>
          </a:xfrm>
          <a:custGeom>
            <a:avLst/>
            <a:gdLst/>
            <a:ahLst/>
            <a:cxnLst/>
            <a:rect l="l" t="t" r="r" b="b"/>
            <a:pathLst>
              <a:path w="16230600" h="3753326">
                <a:moveTo>
                  <a:pt x="0" y="0"/>
                </a:moveTo>
                <a:lnTo>
                  <a:pt x="16230600" y="0"/>
                </a:lnTo>
                <a:lnTo>
                  <a:pt x="16230600" y="3753327"/>
                </a:lnTo>
                <a:lnTo>
                  <a:pt x="0" y="3753327"/>
                </a:lnTo>
                <a:lnTo>
                  <a:pt x="0" y="0"/>
                </a:lnTo>
                <a:close/>
              </a:path>
            </a:pathLst>
          </a:custGeom>
          <a:blipFill>
            <a:blip r:embed="rId2"/>
            <a:stretch>
              <a:fillRect/>
            </a:stretch>
          </a:blipFill>
        </p:spPr>
      </p:sp>
      <p:sp>
        <p:nvSpPr>
          <p:cNvPr id="3" name="Freeform 3"/>
          <p:cNvSpPr/>
          <p:nvPr/>
        </p:nvSpPr>
        <p:spPr>
          <a:xfrm rot="-10800000" flipH="1">
            <a:off x="15570753" y="1554167"/>
            <a:ext cx="16492758" cy="3900409"/>
          </a:xfrm>
          <a:custGeom>
            <a:avLst/>
            <a:gdLst/>
            <a:ahLst/>
            <a:cxnLst/>
            <a:rect l="l" t="t" r="r" b="b"/>
            <a:pathLst>
              <a:path w="16492758" h="3900409">
                <a:moveTo>
                  <a:pt x="16492758" y="0"/>
                </a:moveTo>
                <a:lnTo>
                  <a:pt x="0" y="0"/>
                </a:lnTo>
                <a:lnTo>
                  <a:pt x="0" y="3900409"/>
                </a:lnTo>
                <a:lnTo>
                  <a:pt x="16492758" y="3900409"/>
                </a:lnTo>
                <a:lnTo>
                  <a:pt x="16492758" y="0"/>
                </a:lnTo>
                <a:close/>
              </a:path>
            </a:pathLst>
          </a:custGeom>
          <a:blipFill>
            <a:blip r:embed="rId2"/>
            <a:stretch>
              <a:fillRect l="-338" r="-1928"/>
            </a:stretch>
          </a:blipFill>
        </p:spPr>
      </p:sp>
      <p:sp>
        <p:nvSpPr>
          <p:cNvPr id="4" name="Freeform 4"/>
          <p:cNvSpPr/>
          <p:nvPr/>
        </p:nvSpPr>
        <p:spPr>
          <a:xfrm rot="-10800000" flipH="1">
            <a:off x="-3035033" y="5994070"/>
            <a:ext cx="16230600" cy="3753326"/>
          </a:xfrm>
          <a:custGeom>
            <a:avLst/>
            <a:gdLst/>
            <a:ahLst/>
            <a:cxnLst/>
            <a:rect l="l" t="t" r="r" b="b"/>
            <a:pathLst>
              <a:path w="16230600" h="3753326">
                <a:moveTo>
                  <a:pt x="16230600" y="0"/>
                </a:moveTo>
                <a:lnTo>
                  <a:pt x="0" y="0"/>
                </a:lnTo>
                <a:lnTo>
                  <a:pt x="0" y="3753326"/>
                </a:lnTo>
                <a:lnTo>
                  <a:pt x="16230600" y="3753326"/>
                </a:lnTo>
                <a:lnTo>
                  <a:pt x="16230600" y="0"/>
                </a:lnTo>
                <a:close/>
              </a:path>
            </a:pathLst>
          </a:custGeom>
          <a:blipFill>
            <a:blip r:embed="rId2"/>
            <a:stretch>
              <a:fillRect/>
            </a:stretch>
          </a:blipFill>
        </p:spPr>
      </p:sp>
      <p:grpSp>
        <p:nvGrpSpPr>
          <p:cNvPr id="5" name="Group 5"/>
          <p:cNvGrpSpPr/>
          <p:nvPr/>
        </p:nvGrpSpPr>
        <p:grpSpPr>
          <a:xfrm>
            <a:off x="259710" y="577019"/>
            <a:ext cx="2418728" cy="903361"/>
            <a:chOff x="0" y="0"/>
            <a:chExt cx="637031" cy="237922"/>
          </a:xfrm>
        </p:grpSpPr>
        <p:sp>
          <p:nvSpPr>
            <p:cNvPr id="6" name="Freeform 6"/>
            <p:cNvSpPr/>
            <p:nvPr/>
          </p:nvSpPr>
          <p:spPr>
            <a:xfrm>
              <a:off x="0" y="0"/>
              <a:ext cx="637031" cy="237922"/>
            </a:xfrm>
            <a:custGeom>
              <a:avLst/>
              <a:gdLst/>
              <a:ahLst/>
              <a:cxnLst/>
              <a:rect l="l" t="t" r="r" b="b"/>
              <a:pathLst>
                <a:path w="637031" h="237922">
                  <a:moveTo>
                    <a:pt x="0" y="0"/>
                  </a:moveTo>
                  <a:lnTo>
                    <a:pt x="637031" y="0"/>
                  </a:lnTo>
                  <a:lnTo>
                    <a:pt x="637031" y="237922"/>
                  </a:lnTo>
                  <a:lnTo>
                    <a:pt x="0" y="237922"/>
                  </a:lnTo>
                  <a:close/>
                </a:path>
              </a:pathLst>
            </a:custGeom>
            <a:solidFill>
              <a:srgbClr val="EF8324"/>
            </a:solidFill>
          </p:spPr>
        </p:sp>
        <p:sp>
          <p:nvSpPr>
            <p:cNvPr id="7" name="TextBox 7"/>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8" name="Group 8"/>
          <p:cNvGrpSpPr/>
          <p:nvPr/>
        </p:nvGrpSpPr>
        <p:grpSpPr>
          <a:xfrm>
            <a:off x="2403636" y="4240139"/>
            <a:ext cx="3463354" cy="1180670"/>
            <a:chOff x="0" y="0"/>
            <a:chExt cx="912159" cy="310958"/>
          </a:xfrm>
        </p:grpSpPr>
        <p:sp>
          <p:nvSpPr>
            <p:cNvPr id="9" name="Freeform 9"/>
            <p:cNvSpPr/>
            <p:nvPr/>
          </p:nvSpPr>
          <p:spPr>
            <a:xfrm>
              <a:off x="0" y="0"/>
              <a:ext cx="912159" cy="310958"/>
            </a:xfrm>
            <a:custGeom>
              <a:avLst/>
              <a:gdLst/>
              <a:ahLst/>
              <a:cxnLst/>
              <a:rect l="l" t="t" r="r" b="b"/>
              <a:pathLst>
                <a:path w="912159" h="310958">
                  <a:moveTo>
                    <a:pt x="0" y="0"/>
                  </a:moveTo>
                  <a:lnTo>
                    <a:pt x="912159" y="0"/>
                  </a:lnTo>
                  <a:lnTo>
                    <a:pt x="912159" y="310958"/>
                  </a:lnTo>
                  <a:lnTo>
                    <a:pt x="0" y="310958"/>
                  </a:lnTo>
                  <a:close/>
                </a:path>
              </a:pathLst>
            </a:custGeom>
            <a:solidFill>
              <a:srgbClr val="E9B21A"/>
            </a:solidFill>
          </p:spPr>
        </p:sp>
        <p:sp>
          <p:nvSpPr>
            <p:cNvPr id="10" name="TextBox 10"/>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11" name="Group 11"/>
          <p:cNvGrpSpPr/>
          <p:nvPr/>
        </p:nvGrpSpPr>
        <p:grpSpPr>
          <a:xfrm>
            <a:off x="4019966" y="577019"/>
            <a:ext cx="4414065" cy="903361"/>
            <a:chOff x="0" y="0"/>
            <a:chExt cx="1162552" cy="237922"/>
          </a:xfrm>
        </p:grpSpPr>
        <p:sp>
          <p:nvSpPr>
            <p:cNvPr id="12" name="Freeform 12"/>
            <p:cNvSpPr/>
            <p:nvPr/>
          </p:nvSpPr>
          <p:spPr>
            <a:xfrm>
              <a:off x="0" y="0"/>
              <a:ext cx="1162552" cy="237922"/>
            </a:xfrm>
            <a:custGeom>
              <a:avLst/>
              <a:gdLst/>
              <a:ahLst/>
              <a:cxnLst/>
              <a:rect l="l" t="t" r="r" b="b"/>
              <a:pathLst>
                <a:path w="1162552" h="237922">
                  <a:moveTo>
                    <a:pt x="0" y="0"/>
                  </a:moveTo>
                  <a:lnTo>
                    <a:pt x="1162552" y="0"/>
                  </a:lnTo>
                  <a:lnTo>
                    <a:pt x="1162552" y="237922"/>
                  </a:lnTo>
                  <a:lnTo>
                    <a:pt x="0" y="237922"/>
                  </a:lnTo>
                  <a:close/>
                </a:path>
              </a:pathLst>
            </a:custGeom>
            <a:solidFill>
              <a:srgbClr val="A3CE37"/>
            </a:solidFill>
          </p:spPr>
        </p:sp>
        <p:sp>
          <p:nvSpPr>
            <p:cNvPr id="13" name="TextBox 13"/>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14" name="Group 14"/>
          <p:cNvGrpSpPr/>
          <p:nvPr/>
        </p:nvGrpSpPr>
        <p:grpSpPr>
          <a:xfrm>
            <a:off x="7281817" y="4507922"/>
            <a:ext cx="2547680" cy="903361"/>
            <a:chOff x="0" y="0"/>
            <a:chExt cx="670994" cy="237922"/>
          </a:xfrm>
        </p:grpSpPr>
        <p:sp>
          <p:nvSpPr>
            <p:cNvPr id="15" name="Freeform 15"/>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30A3BE"/>
            </a:solidFill>
          </p:spPr>
        </p:sp>
        <p:sp>
          <p:nvSpPr>
            <p:cNvPr id="16" name="TextBox 16"/>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17" name="Group 17"/>
          <p:cNvGrpSpPr/>
          <p:nvPr/>
        </p:nvGrpSpPr>
        <p:grpSpPr>
          <a:xfrm>
            <a:off x="9568125" y="577019"/>
            <a:ext cx="2547680" cy="903361"/>
            <a:chOff x="0" y="0"/>
            <a:chExt cx="670994" cy="237922"/>
          </a:xfrm>
        </p:grpSpPr>
        <p:sp>
          <p:nvSpPr>
            <p:cNvPr id="18" name="Freeform 18"/>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18406E"/>
            </a:solidFill>
          </p:spPr>
        </p:sp>
        <p:sp>
          <p:nvSpPr>
            <p:cNvPr id="19" name="TextBox 19"/>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20" name="Group 20"/>
          <p:cNvGrpSpPr/>
          <p:nvPr/>
        </p:nvGrpSpPr>
        <p:grpSpPr>
          <a:xfrm>
            <a:off x="11981077" y="4560740"/>
            <a:ext cx="2547680" cy="903361"/>
            <a:chOff x="0" y="0"/>
            <a:chExt cx="670994" cy="237922"/>
          </a:xfrm>
        </p:grpSpPr>
        <p:sp>
          <p:nvSpPr>
            <p:cNvPr id="21" name="Freeform 21"/>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18406E"/>
            </a:solidFill>
          </p:spPr>
        </p:sp>
        <p:sp>
          <p:nvSpPr>
            <p:cNvPr id="22" name="TextBox 22"/>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23" name="Group 23"/>
          <p:cNvGrpSpPr/>
          <p:nvPr/>
        </p:nvGrpSpPr>
        <p:grpSpPr>
          <a:xfrm>
            <a:off x="14306438" y="594641"/>
            <a:ext cx="2547680" cy="903361"/>
            <a:chOff x="0" y="0"/>
            <a:chExt cx="670994" cy="237922"/>
          </a:xfrm>
        </p:grpSpPr>
        <p:sp>
          <p:nvSpPr>
            <p:cNvPr id="24" name="Freeform 24"/>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526AA8"/>
            </a:solidFill>
          </p:spPr>
        </p:sp>
        <p:sp>
          <p:nvSpPr>
            <p:cNvPr id="25" name="TextBox 25"/>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26" name="Group 26"/>
          <p:cNvGrpSpPr/>
          <p:nvPr/>
        </p:nvGrpSpPr>
        <p:grpSpPr>
          <a:xfrm>
            <a:off x="16237612" y="4609559"/>
            <a:ext cx="2418728" cy="903361"/>
            <a:chOff x="0" y="0"/>
            <a:chExt cx="637031" cy="237922"/>
          </a:xfrm>
        </p:grpSpPr>
        <p:sp>
          <p:nvSpPr>
            <p:cNvPr id="27" name="Freeform 27"/>
            <p:cNvSpPr/>
            <p:nvPr/>
          </p:nvSpPr>
          <p:spPr>
            <a:xfrm>
              <a:off x="0" y="0"/>
              <a:ext cx="637031" cy="237922"/>
            </a:xfrm>
            <a:custGeom>
              <a:avLst/>
              <a:gdLst/>
              <a:ahLst/>
              <a:cxnLst/>
              <a:rect l="l" t="t" r="r" b="b"/>
              <a:pathLst>
                <a:path w="637031" h="237922">
                  <a:moveTo>
                    <a:pt x="0" y="0"/>
                  </a:moveTo>
                  <a:lnTo>
                    <a:pt x="637031" y="0"/>
                  </a:lnTo>
                  <a:lnTo>
                    <a:pt x="637031" y="237922"/>
                  </a:lnTo>
                  <a:lnTo>
                    <a:pt x="0" y="237922"/>
                  </a:lnTo>
                  <a:close/>
                </a:path>
              </a:pathLst>
            </a:custGeom>
            <a:solidFill>
              <a:srgbClr val="EF8324"/>
            </a:solidFill>
          </p:spPr>
        </p:sp>
        <p:sp>
          <p:nvSpPr>
            <p:cNvPr id="28" name="TextBox 28"/>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29" name="Group 29"/>
          <p:cNvGrpSpPr/>
          <p:nvPr/>
        </p:nvGrpSpPr>
        <p:grpSpPr>
          <a:xfrm>
            <a:off x="259710" y="5783189"/>
            <a:ext cx="2418728" cy="903361"/>
            <a:chOff x="0" y="0"/>
            <a:chExt cx="637031" cy="237922"/>
          </a:xfrm>
        </p:grpSpPr>
        <p:sp>
          <p:nvSpPr>
            <p:cNvPr id="30" name="Freeform 30"/>
            <p:cNvSpPr/>
            <p:nvPr/>
          </p:nvSpPr>
          <p:spPr>
            <a:xfrm>
              <a:off x="0" y="0"/>
              <a:ext cx="637031" cy="237922"/>
            </a:xfrm>
            <a:custGeom>
              <a:avLst/>
              <a:gdLst/>
              <a:ahLst/>
              <a:cxnLst/>
              <a:rect l="l" t="t" r="r" b="b"/>
              <a:pathLst>
                <a:path w="637031" h="237922">
                  <a:moveTo>
                    <a:pt x="0" y="0"/>
                  </a:moveTo>
                  <a:lnTo>
                    <a:pt x="637031" y="0"/>
                  </a:lnTo>
                  <a:lnTo>
                    <a:pt x="637031" y="237922"/>
                  </a:lnTo>
                  <a:lnTo>
                    <a:pt x="0" y="237922"/>
                  </a:lnTo>
                  <a:close/>
                </a:path>
              </a:pathLst>
            </a:custGeom>
            <a:solidFill>
              <a:srgbClr val="E9B21A"/>
            </a:solidFill>
          </p:spPr>
        </p:sp>
        <p:sp>
          <p:nvSpPr>
            <p:cNvPr id="31" name="TextBox 31"/>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32" name="Group 32"/>
          <p:cNvGrpSpPr/>
          <p:nvPr/>
        </p:nvGrpSpPr>
        <p:grpSpPr>
          <a:xfrm>
            <a:off x="4734137" y="5768608"/>
            <a:ext cx="2676631" cy="903361"/>
            <a:chOff x="0" y="0"/>
            <a:chExt cx="704956" cy="237922"/>
          </a:xfrm>
        </p:grpSpPr>
        <p:sp>
          <p:nvSpPr>
            <p:cNvPr id="33" name="Freeform 33"/>
            <p:cNvSpPr/>
            <p:nvPr/>
          </p:nvSpPr>
          <p:spPr>
            <a:xfrm>
              <a:off x="0" y="0"/>
              <a:ext cx="704956" cy="237922"/>
            </a:xfrm>
            <a:custGeom>
              <a:avLst/>
              <a:gdLst/>
              <a:ahLst/>
              <a:cxnLst/>
              <a:rect l="l" t="t" r="r" b="b"/>
              <a:pathLst>
                <a:path w="704956" h="237922">
                  <a:moveTo>
                    <a:pt x="0" y="0"/>
                  </a:moveTo>
                  <a:lnTo>
                    <a:pt x="704956" y="0"/>
                  </a:lnTo>
                  <a:lnTo>
                    <a:pt x="704956" y="237922"/>
                  </a:lnTo>
                  <a:lnTo>
                    <a:pt x="0" y="237922"/>
                  </a:lnTo>
                  <a:close/>
                </a:path>
              </a:pathLst>
            </a:custGeom>
            <a:solidFill>
              <a:srgbClr val="30A3BE"/>
            </a:solidFill>
          </p:spPr>
        </p:sp>
        <p:sp>
          <p:nvSpPr>
            <p:cNvPr id="34" name="TextBox 34"/>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35" name="Group 35"/>
          <p:cNvGrpSpPr/>
          <p:nvPr/>
        </p:nvGrpSpPr>
        <p:grpSpPr>
          <a:xfrm>
            <a:off x="2309925" y="8891659"/>
            <a:ext cx="2864053" cy="903361"/>
            <a:chOff x="0" y="0"/>
            <a:chExt cx="754319" cy="237922"/>
          </a:xfrm>
        </p:grpSpPr>
        <p:sp>
          <p:nvSpPr>
            <p:cNvPr id="36" name="Freeform 36"/>
            <p:cNvSpPr/>
            <p:nvPr/>
          </p:nvSpPr>
          <p:spPr>
            <a:xfrm>
              <a:off x="0" y="0"/>
              <a:ext cx="754319" cy="237922"/>
            </a:xfrm>
            <a:custGeom>
              <a:avLst/>
              <a:gdLst/>
              <a:ahLst/>
              <a:cxnLst/>
              <a:rect l="l" t="t" r="r" b="b"/>
              <a:pathLst>
                <a:path w="754319" h="237922">
                  <a:moveTo>
                    <a:pt x="0" y="0"/>
                  </a:moveTo>
                  <a:lnTo>
                    <a:pt x="754319" y="0"/>
                  </a:lnTo>
                  <a:lnTo>
                    <a:pt x="754319" y="237922"/>
                  </a:lnTo>
                  <a:lnTo>
                    <a:pt x="0" y="237922"/>
                  </a:lnTo>
                  <a:close/>
                </a:path>
              </a:pathLst>
            </a:custGeom>
            <a:solidFill>
              <a:srgbClr val="A3CE37"/>
            </a:solidFill>
          </p:spPr>
        </p:sp>
        <p:sp>
          <p:nvSpPr>
            <p:cNvPr id="37" name="TextBox 37"/>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38" name="Group 38"/>
          <p:cNvGrpSpPr/>
          <p:nvPr/>
        </p:nvGrpSpPr>
        <p:grpSpPr>
          <a:xfrm>
            <a:off x="6955969" y="8891659"/>
            <a:ext cx="2547680" cy="903361"/>
            <a:chOff x="0" y="0"/>
            <a:chExt cx="670994" cy="237922"/>
          </a:xfrm>
        </p:grpSpPr>
        <p:sp>
          <p:nvSpPr>
            <p:cNvPr id="39" name="Freeform 39"/>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18406E"/>
            </a:solidFill>
          </p:spPr>
        </p:sp>
        <p:sp>
          <p:nvSpPr>
            <p:cNvPr id="40" name="TextBox 40"/>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41" name="Group 41"/>
          <p:cNvGrpSpPr/>
          <p:nvPr/>
        </p:nvGrpSpPr>
        <p:grpSpPr>
          <a:xfrm>
            <a:off x="9334818" y="5783189"/>
            <a:ext cx="3001871" cy="903361"/>
            <a:chOff x="0" y="0"/>
            <a:chExt cx="790616" cy="237922"/>
          </a:xfrm>
        </p:grpSpPr>
        <p:sp>
          <p:nvSpPr>
            <p:cNvPr id="42" name="Freeform 42"/>
            <p:cNvSpPr/>
            <p:nvPr/>
          </p:nvSpPr>
          <p:spPr>
            <a:xfrm>
              <a:off x="0" y="0"/>
              <a:ext cx="790616" cy="237922"/>
            </a:xfrm>
            <a:custGeom>
              <a:avLst/>
              <a:gdLst/>
              <a:ahLst/>
              <a:cxnLst/>
              <a:rect l="l" t="t" r="r" b="b"/>
              <a:pathLst>
                <a:path w="790616" h="237922">
                  <a:moveTo>
                    <a:pt x="0" y="0"/>
                  </a:moveTo>
                  <a:lnTo>
                    <a:pt x="790616" y="0"/>
                  </a:lnTo>
                  <a:lnTo>
                    <a:pt x="790616" y="237922"/>
                  </a:lnTo>
                  <a:lnTo>
                    <a:pt x="0" y="237922"/>
                  </a:lnTo>
                  <a:close/>
                </a:path>
              </a:pathLst>
            </a:custGeom>
            <a:solidFill>
              <a:srgbClr val="13224F"/>
            </a:solidFill>
          </p:spPr>
        </p:sp>
        <p:sp>
          <p:nvSpPr>
            <p:cNvPr id="43" name="TextBox 43"/>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grpSp>
        <p:nvGrpSpPr>
          <p:cNvPr id="44" name="Group 44"/>
          <p:cNvGrpSpPr/>
          <p:nvPr/>
        </p:nvGrpSpPr>
        <p:grpSpPr>
          <a:xfrm>
            <a:off x="11720658" y="8891659"/>
            <a:ext cx="2547680" cy="903361"/>
            <a:chOff x="0" y="0"/>
            <a:chExt cx="670994" cy="237922"/>
          </a:xfrm>
        </p:grpSpPr>
        <p:sp>
          <p:nvSpPr>
            <p:cNvPr id="45" name="Freeform 45"/>
            <p:cNvSpPr/>
            <p:nvPr/>
          </p:nvSpPr>
          <p:spPr>
            <a:xfrm>
              <a:off x="0" y="0"/>
              <a:ext cx="670994" cy="237922"/>
            </a:xfrm>
            <a:custGeom>
              <a:avLst/>
              <a:gdLst/>
              <a:ahLst/>
              <a:cxnLst/>
              <a:rect l="l" t="t" r="r" b="b"/>
              <a:pathLst>
                <a:path w="670994" h="237922">
                  <a:moveTo>
                    <a:pt x="0" y="0"/>
                  </a:moveTo>
                  <a:lnTo>
                    <a:pt x="670994" y="0"/>
                  </a:lnTo>
                  <a:lnTo>
                    <a:pt x="670994" y="237922"/>
                  </a:lnTo>
                  <a:lnTo>
                    <a:pt x="0" y="237922"/>
                  </a:lnTo>
                  <a:close/>
                </a:path>
              </a:pathLst>
            </a:custGeom>
            <a:solidFill>
              <a:srgbClr val="526AA8"/>
            </a:solidFill>
          </p:spPr>
        </p:sp>
        <p:sp>
          <p:nvSpPr>
            <p:cNvPr id="46" name="TextBox 46"/>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a:p>
              <a:pPr algn="ctr">
                <a:lnSpc>
                  <a:spcPts val="3187"/>
                </a:lnSpc>
              </a:pPr>
              <a:endParaRPr/>
            </a:p>
          </p:txBody>
        </p:sp>
      </p:grpSp>
      <p:sp>
        <p:nvSpPr>
          <p:cNvPr id="47" name="Freeform 47"/>
          <p:cNvSpPr/>
          <p:nvPr/>
        </p:nvSpPr>
        <p:spPr>
          <a:xfrm>
            <a:off x="-239398" y="5598645"/>
            <a:ext cx="19135694" cy="47625"/>
          </a:xfrm>
          <a:custGeom>
            <a:avLst/>
            <a:gdLst/>
            <a:ahLst/>
            <a:cxnLst/>
            <a:rect l="l" t="t" r="r" b="b"/>
            <a:pathLst>
              <a:path w="19135694" h="47625">
                <a:moveTo>
                  <a:pt x="0" y="0"/>
                </a:moveTo>
                <a:lnTo>
                  <a:pt x="19135693" y="0"/>
                </a:lnTo>
                <a:lnTo>
                  <a:pt x="19135693" y="47625"/>
                </a:lnTo>
                <a:lnTo>
                  <a:pt x="0" y="47625"/>
                </a:lnTo>
                <a:lnTo>
                  <a:pt x="0" y="0"/>
                </a:lnTo>
                <a:close/>
              </a:path>
            </a:pathLst>
          </a:custGeom>
          <a:blipFill>
            <a:blip r:embed="rId3">
              <a:extLst>
                <a:ext uri="{96DAC541-7B7A-43D3-8B79-37D633B846F1}">
                  <asvg:svgBlip xmlns:asvg="http://schemas.microsoft.com/office/drawing/2016/SVG/main" xmlns="" r:embed="rId4"/>
                </a:ext>
              </a:extLst>
            </a:blip>
            <a:stretch>
              <a:fillRect l="-97" b="-302190"/>
            </a:stretch>
          </a:blipFill>
        </p:spPr>
      </p:sp>
      <p:sp>
        <p:nvSpPr>
          <p:cNvPr id="48" name="Freeform 48"/>
          <p:cNvSpPr/>
          <p:nvPr/>
        </p:nvSpPr>
        <p:spPr>
          <a:xfrm>
            <a:off x="15288933" y="7245118"/>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5">
              <a:alphaModFix amt="43000"/>
            </a:blip>
            <a:stretch>
              <a:fillRect/>
            </a:stretch>
          </a:blipFill>
        </p:spPr>
      </p:sp>
      <p:sp>
        <p:nvSpPr>
          <p:cNvPr id="49" name="TextBox 49"/>
          <p:cNvSpPr txBox="1"/>
          <p:nvPr/>
        </p:nvSpPr>
        <p:spPr>
          <a:xfrm>
            <a:off x="133660" y="782002"/>
            <a:ext cx="2676631" cy="42386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Candidature UGA</a:t>
            </a:r>
          </a:p>
        </p:txBody>
      </p:sp>
      <p:sp>
        <p:nvSpPr>
          <p:cNvPr id="50" name="TextBox 50"/>
          <p:cNvSpPr txBox="1"/>
          <p:nvPr/>
        </p:nvSpPr>
        <p:spPr>
          <a:xfrm>
            <a:off x="2559902" y="4488983"/>
            <a:ext cx="3049913" cy="82391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Étude de la candidature par la Composante</a:t>
            </a:r>
          </a:p>
        </p:txBody>
      </p:sp>
      <p:sp>
        <p:nvSpPr>
          <p:cNvPr id="51" name="TextBox 51"/>
          <p:cNvSpPr txBox="1"/>
          <p:nvPr/>
        </p:nvSpPr>
        <p:spPr>
          <a:xfrm>
            <a:off x="4077116" y="636270"/>
            <a:ext cx="4224184" cy="779145"/>
          </a:xfrm>
          <a:prstGeom prst="rect">
            <a:avLst/>
          </a:prstGeom>
        </p:spPr>
        <p:txBody>
          <a:bodyPr lIns="0" tIns="0" rIns="0" bIns="0" rtlCol="0" anchor="t">
            <a:spAutoFit/>
          </a:bodyPr>
          <a:lstStyle/>
          <a:p>
            <a:pPr algn="ctr">
              <a:lnSpc>
                <a:spcPts val="3074"/>
              </a:lnSpc>
            </a:pPr>
            <a:r>
              <a:rPr lang="en-US" sz="2049" spc="102">
                <a:solidFill>
                  <a:srgbClr val="FFFFFF"/>
                </a:solidFill>
                <a:latin typeface="Calibri (MS) Bold"/>
              </a:rPr>
              <a:t>Analyse de la candidature UGA par la Commission Centrale UGA</a:t>
            </a:r>
          </a:p>
        </p:txBody>
      </p:sp>
      <p:sp>
        <p:nvSpPr>
          <p:cNvPr id="52" name="TextBox 52"/>
          <p:cNvSpPr txBox="1"/>
          <p:nvPr/>
        </p:nvSpPr>
        <p:spPr>
          <a:xfrm>
            <a:off x="2567187" y="2375602"/>
            <a:ext cx="2676631" cy="423863"/>
          </a:xfrm>
          <a:prstGeom prst="rect">
            <a:avLst/>
          </a:prstGeom>
        </p:spPr>
        <p:txBody>
          <a:bodyPr lIns="0" tIns="0" rIns="0" bIns="0" rtlCol="0" anchor="t">
            <a:spAutoFit/>
          </a:bodyPr>
          <a:lstStyle/>
          <a:p>
            <a:pPr algn="ctr">
              <a:lnSpc>
                <a:spcPts val="3187"/>
              </a:lnSpc>
            </a:pPr>
            <a:r>
              <a:rPr lang="en-US" sz="2124" spc="106">
                <a:solidFill>
                  <a:srgbClr val="A3CE37"/>
                </a:solidFill>
                <a:latin typeface="Calibri (MS) Bold"/>
              </a:rPr>
              <a:t>PRÉSÉLECTION UGA</a:t>
            </a:r>
          </a:p>
        </p:txBody>
      </p:sp>
      <p:sp>
        <p:nvSpPr>
          <p:cNvPr id="53" name="TextBox 53"/>
          <p:cNvSpPr txBox="1"/>
          <p:nvPr/>
        </p:nvSpPr>
        <p:spPr>
          <a:xfrm>
            <a:off x="7190965" y="4560225"/>
            <a:ext cx="2676631" cy="82391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Envoi des résultats de la Présélection</a:t>
            </a:r>
          </a:p>
        </p:txBody>
      </p:sp>
      <p:sp>
        <p:nvSpPr>
          <p:cNvPr id="54" name="TextBox 54"/>
          <p:cNvSpPr txBox="1"/>
          <p:nvPr/>
        </p:nvSpPr>
        <p:spPr>
          <a:xfrm>
            <a:off x="9663375" y="548444"/>
            <a:ext cx="2317702" cy="82391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Candidature chez le partenaire</a:t>
            </a:r>
          </a:p>
        </p:txBody>
      </p:sp>
      <p:sp>
        <p:nvSpPr>
          <p:cNvPr id="55" name="TextBox 55"/>
          <p:cNvSpPr txBox="1"/>
          <p:nvPr/>
        </p:nvSpPr>
        <p:spPr>
          <a:xfrm>
            <a:off x="11981077" y="4596896"/>
            <a:ext cx="2676631" cy="82391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Acceptation par le partenaire</a:t>
            </a:r>
          </a:p>
        </p:txBody>
      </p:sp>
      <p:sp>
        <p:nvSpPr>
          <p:cNvPr id="56" name="TextBox 56"/>
          <p:cNvSpPr txBox="1"/>
          <p:nvPr/>
        </p:nvSpPr>
        <p:spPr>
          <a:xfrm>
            <a:off x="14268338" y="591502"/>
            <a:ext cx="2676631" cy="82391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Achat de billet de transport</a:t>
            </a:r>
          </a:p>
        </p:txBody>
      </p:sp>
      <p:sp>
        <p:nvSpPr>
          <p:cNvPr id="57" name="TextBox 57"/>
          <p:cNvSpPr txBox="1"/>
          <p:nvPr/>
        </p:nvSpPr>
        <p:spPr>
          <a:xfrm>
            <a:off x="11541202" y="2375602"/>
            <a:ext cx="3308730" cy="423863"/>
          </a:xfrm>
          <a:prstGeom prst="rect">
            <a:avLst/>
          </a:prstGeom>
        </p:spPr>
        <p:txBody>
          <a:bodyPr lIns="0" tIns="0" rIns="0" bIns="0" rtlCol="0" anchor="t">
            <a:spAutoFit/>
          </a:bodyPr>
          <a:lstStyle/>
          <a:p>
            <a:pPr algn="ctr">
              <a:lnSpc>
                <a:spcPts val="3187"/>
              </a:lnSpc>
            </a:pPr>
            <a:r>
              <a:rPr lang="en-US" sz="2124" spc="106">
                <a:solidFill>
                  <a:srgbClr val="18406E"/>
                </a:solidFill>
                <a:latin typeface="Calibri (MS)"/>
              </a:rPr>
              <a:t>SÉLECTION PARTENAIRE</a:t>
            </a:r>
          </a:p>
        </p:txBody>
      </p:sp>
      <p:sp>
        <p:nvSpPr>
          <p:cNvPr id="58" name="TextBox 58"/>
          <p:cNvSpPr txBox="1"/>
          <p:nvPr/>
        </p:nvSpPr>
        <p:spPr>
          <a:xfrm>
            <a:off x="15792611" y="2375602"/>
            <a:ext cx="3308730" cy="423863"/>
          </a:xfrm>
          <a:prstGeom prst="rect">
            <a:avLst/>
          </a:prstGeom>
        </p:spPr>
        <p:txBody>
          <a:bodyPr lIns="0" tIns="0" rIns="0" bIns="0" rtlCol="0" anchor="t">
            <a:spAutoFit/>
          </a:bodyPr>
          <a:lstStyle/>
          <a:p>
            <a:pPr algn="ctr">
              <a:lnSpc>
                <a:spcPts val="3187"/>
              </a:lnSpc>
            </a:pPr>
            <a:r>
              <a:rPr lang="en-US" sz="2124" spc="106">
                <a:solidFill>
                  <a:srgbClr val="EF8324"/>
                </a:solidFill>
                <a:latin typeface="Calibri (MS)"/>
              </a:rPr>
              <a:t>LOGISTIQUE</a:t>
            </a:r>
          </a:p>
        </p:txBody>
      </p:sp>
      <p:sp>
        <p:nvSpPr>
          <p:cNvPr id="59" name="TextBox 59"/>
          <p:cNvSpPr txBox="1"/>
          <p:nvPr/>
        </p:nvSpPr>
        <p:spPr>
          <a:xfrm>
            <a:off x="133660" y="8320789"/>
            <a:ext cx="3308730" cy="423863"/>
          </a:xfrm>
          <a:prstGeom prst="rect">
            <a:avLst/>
          </a:prstGeom>
        </p:spPr>
        <p:txBody>
          <a:bodyPr lIns="0" tIns="0" rIns="0" bIns="0" rtlCol="0" anchor="t">
            <a:spAutoFit/>
          </a:bodyPr>
          <a:lstStyle/>
          <a:p>
            <a:pPr algn="ctr">
              <a:lnSpc>
                <a:spcPts val="3187"/>
              </a:lnSpc>
            </a:pPr>
            <a:r>
              <a:rPr lang="en-US" sz="2124" spc="106">
                <a:solidFill>
                  <a:srgbClr val="EF8324"/>
                </a:solidFill>
                <a:latin typeface="Calibri (MS)"/>
              </a:rPr>
              <a:t>LOGISTIQUE</a:t>
            </a:r>
          </a:p>
        </p:txBody>
      </p:sp>
      <p:sp>
        <p:nvSpPr>
          <p:cNvPr id="60" name="TextBox 60"/>
          <p:cNvSpPr txBox="1"/>
          <p:nvPr/>
        </p:nvSpPr>
        <p:spPr>
          <a:xfrm>
            <a:off x="8807075" y="8320789"/>
            <a:ext cx="3308730" cy="423863"/>
          </a:xfrm>
          <a:prstGeom prst="rect">
            <a:avLst/>
          </a:prstGeom>
        </p:spPr>
        <p:txBody>
          <a:bodyPr lIns="0" tIns="0" rIns="0" bIns="0" rtlCol="0" anchor="t">
            <a:spAutoFit/>
          </a:bodyPr>
          <a:lstStyle/>
          <a:p>
            <a:pPr algn="ctr">
              <a:lnSpc>
                <a:spcPts val="3187"/>
              </a:lnSpc>
            </a:pPr>
            <a:r>
              <a:rPr lang="en-US" sz="2124" spc="106">
                <a:solidFill>
                  <a:srgbClr val="18406E"/>
                </a:solidFill>
                <a:latin typeface="Calibri (MS)"/>
              </a:rPr>
              <a:t>ADMINISTRATIF</a:t>
            </a:r>
          </a:p>
        </p:txBody>
      </p:sp>
      <p:sp>
        <p:nvSpPr>
          <p:cNvPr id="61" name="TextBox 61"/>
          <p:cNvSpPr txBox="1"/>
          <p:nvPr/>
        </p:nvSpPr>
        <p:spPr>
          <a:xfrm>
            <a:off x="15979709" y="4624042"/>
            <a:ext cx="2676631" cy="779145"/>
          </a:xfrm>
          <a:prstGeom prst="rect">
            <a:avLst/>
          </a:prstGeom>
        </p:spPr>
        <p:txBody>
          <a:bodyPr lIns="0" tIns="0" rIns="0" bIns="0" rtlCol="0" anchor="t">
            <a:spAutoFit/>
          </a:bodyPr>
          <a:lstStyle/>
          <a:p>
            <a:pPr algn="ctr">
              <a:lnSpc>
                <a:spcPts val="3074"/>
              </a:lnSpc>
            </a:pPr>
            <a:r>
              <a:rPr lang="en-US" sz="2049" spc="102">
                <a:solidFill>
                  <a:srgbClr val="FFFFFF"/>
                </a:solidFill>
                <a:latin typeface="Calibri (MS) Bold"/>
              </a:rPr>
              <a:t>Démarches consulaires</a:t>
            </a:r>
          </a:p>
        </p:txBody>
      </p:sp>
      <p:sp>
        <p:nvSpPr>
          <p:cNvPr id="62" name="TextBox 62"/>
          <p:cNvSpPr txBox="1"/>
          <p:nvPr/>
        </p:nvSpPr>
        <p:spPr>
          <a:xfrm>
            <a:off x="129855" y="5970550"/>
            <a:ext cx="2678438" cy="42386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Assurances</a:t>
            </a:r>
          </a:p>
        </p:txBody>
      </p:sp>
      <p:sp>
        <p:nvSpPr>
          <p:cNvPr id="63" name="TextBox 63"/>
          <p:cNvSpPr txBox="1"/>
          <p:nvPr/>
        </p:nvSpPr>
        <p:spPr>
          <a:xfrm>
            <a:off x="4734137" y="5970550"/>
            <a:ext cx="2676631" cy="42386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Formulaire Bourses</a:t>
            </a:r>
          </a:p>
        </p:txBody>
      </p:sp>
      <p:sp>
        <p:nvSpPr>
          <p:cNvPr id="64" name="TextBox 64"/>
          <p:cNvSpPr txBox="1"/>
          <p:nvPr/>
        </p:nvSpPr>
        <p:spPr>
          <a:xfrm>
            <a:off x="2403636" y="8916102"/>
            <a:ext cx="2676631" cy="779145"/>
          </a:xfrm>
          <a:prstGeom prst="rect">
            <a:avLst/>
          </a:prstGeom>
        </p:spPr>
        <p:txBody>
          <a:bodyPr lIns="0" tIns="0" rIns="0" bIns="0" rtlCol="0" anchor="t">
            <a:spAutoFit/>
          </a:bodyPr>
          <a:lstStyle/>
          <a:p>
            <a:pPr algn="ctr">
              <a:lnSpc>
                <a:spcPts val="3074"/>
              </a:lnSpc>
            </a:pPr>
            <a:r>
              <a:rPr lang="en-US" sz="2049" spc="102">
                <a:solidFill>
                  <a:srgbClr val="FFFFFF"/>
                </a:solidFill>
                <a:latin typeface="Calibri (MS) Bold"/>
              </a:rPr>
              <a:t>Demande de logement</a:t>
            </a:r>
          </a:p>
        </p:txBody>
      </p:sp>
      <p:sp>
        <p:nvSpPr>
          <p:cNvPr id="65" name="TextBox 65"/>
          <p:cNvSpPr txBox="1"/>
          <p:nvPr/>
        </p:nvSpPr>
        <p:spPr>
          <a:xfrm>
            <a:off x="6891494" y="9125217"/>
            <a:ext cx="2676631" cy="448628"/>
          </a:xfrm>
          <a:prstGeom prst="rect">
            <a:avLst/>
          </a:prstGeom>
        </p:spPr>
        <p:txBody>
          <a:bodyPr lIns="0" tIns="0" rIns="0" bIns="0" rtlCol="0" anchor="t">
            <a:spAutoFit/>
          </a:bodyPr>
          <a:lstStyle/>
          <a:p>
            <a:pPr algn="ctr">
              <a:lnSpc>
                <a:spcPts val="3337"/>
              </a:lnSpc>
            </a:pPr>
            <a:r>
              <a:rPr lang="en-US" sz="2224" spc="111">
                <a:solidFill>
                  <a:srgbClr val="FFFFFF"/>
                </a:solidFill>
                <a:latin typeface="Calibri (MS) Bold"/>
              </a:rPr>
              <a:t>Réinscription UGA</a:t>
            </a:r>
          </a:p>
        </p:txBody>
      </p:sp>
      <p:sp>
        <p:nvSpPr>
          <p:cNvPr id="66" name="TextBox 66"/>
          <p:cNvSpPr txBox="1"/>
          <p:nvPr/>
        </p:nvSpPr>
        <p:spPr>
          <a:xfrm>
            <a:off x="9307762" y="5970550"/>
            <a:ext cx="3028928" cy="423863"/>
          </a:xfrm>
          <a:prstGeom prst="rect">
            <a:avLst/>
          </a:prstGeom>
        </p:spPr>
        <p:txBody>
          <a:bodyPr lIns="0" tIns="0" rIns="0" bIns="0" rtlCol="0" anchor="t">
            <a:spAutoFit/>
          </a:bodyPr>
          <a:lstStyle/>
          <a:p>
            <a:pPr algn="ctr">
              <a:lnSpc>
                <a:spcPts val="3187"/>
              </a:lnSpc>
            </a:pPr>
            <a:r>
              <a:rPr lang="en-US" sz="2124" spc="106">
                <a:solidFill>
                  <a:srgbClr val="FFFFFF"/>
                </a:solidFill>
                <a:latin typeface="Calibri (MS) Bold"/>
              </a:rPr>
              <a:t>Formulaire de sécurité</a:t>
            </a:r>
          </a:p>
        </p:txBody>
      </p:sp>
      <p:sp>
        <p:nvSpPr>
          <p:cNvPr id="67" name="TextBox 67"/>
          <p:cNvSpPr txBox="1"/>
          <p:nvPr/>
        </p:nvSpPr>
        <p:spPr>
          <a:xfrm>
            <a:off x="11591707" y="9043302"/>
            <a:ext cx="2676631" cy="559118"/>
          </a:xfrm>
          <a:prstGeom prst="rect">
            <a:avLst/>
          </a:prstGeom>
        </p:spPr>
        <p:txBody>
          <a:bodyPr lIns="0" tIns="0" rIns="0" bIns="0" rtlCol="0" anchor="t">
            <a:spAutoFit/>
          </a:bodyPr>
          <a:lstStyle/>
          <a:p>
            <a:pPr algn="ctr">
              <a:lnSpc>
                <a:spcPts val="4237"/>
              </a:lnSpc>
            </a:pPr>
            <a:r>
              <a:rPr lang="en-US" sz="2824" spc="141">
                <a:solidFill>
                  <a:srgbClr val="FFFFFF"/>
                </a:solidFill>
                <a:latin typeface="Calibri (MS) Bold"/>
              </a:rPr>
              <a:t>Départ!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88933" y="7245118"/>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2">
              <a:alphaModFix amt="43000"/>
            </a:blip>
            <a:stretch>
              <a:fillRect/>
            </a:stretch>
          </a:blipFill>
        </p:spPr>
      </p:sp>
      <p:sp>
        <p:nvSpPr>
          <p:cNvPr id="3" name="Freeform 3"/>
          <p:cNvSpPr/>
          <p:nvPr/>
        </p:nvSpPr>
        <p:spPr>
          <a:xfrm rot="5400000">
            <a:off x="-2496312" y="2426230"/>
            <a:ext cx="7315200" cy="2322576"/>
          </a:xfrm>
          <a:custGeom>
            <a:avLst/>
            <a:gdLst/>
            <a:ahLst/>
            <a:cxnLst/>
            <a:rect l="l" t="t" r="r" b="b"/>
            <a:pathLst>
              <a:path w="7315200" h="2322576">
                <a:moveTo>
                  <a:pt x="0" y="0"/>
                </a:moveTo>
                <a:lnTo>
                  <a:pt x="7315200" y="0"/>
                </a:lnTo>
                <a:lnTo>
                  <a:pt x="7315200" y="2322576"/>
                </a:lnTo>
                <a:lnTo>
                  <a:pt x="0" y="23225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2496312" y="9125712"/>
            <a:ext cx="7315200" cy="2322576"/>
          </a:xfrm>
          <a:custGeom>
            <a:avLst/>
            <a:gdLst/>
            <a:ahLst/>
            <a:cxnLst/>
            <a:rect l="l" t="t" r="r" b="b"/>
            <a:pathLst>
              <a:path w="7315200" h="2322576">
                <a:moveTo>
                  <a:pt x="0" y="0"/>
                </a:moveTo>
                <a:lnTo>
                  <a:pt x="7315200" y="0"/>
                </a:lnTo>
                <a:lnTo>
                  <a:pt x="7315200" y="2322576"/>
                </a:lnTo>
                <a:lnTo>
                  <a:pt x="0" y="23225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818352" y="923925"/>
            <a:ext cx="5748567" cy="423863"/>
          </a:xfrm>
          <a:prstGeom prst="rect">
            <a:avLst/>
          </a:prstGeom>
        </p:spPr>
        <p:txBody>
          <a:bodyPr lIns="0" tIns="0" rIns="0" bIns="0" rtlCol="0" anchor="t">
            <a:spAutoFit/>
          </a:bodyPr>
          <a:lstStyle/>
          <a:p>
            <a:pPr>
              <a:lnSpc>
                <a:spcPts val="3187"/>
              </a:lnSpc>
            </a:pPr>
            <a:r>
              <a:rPr lang="en-US" sz="2124" spc="106">
                <a:solidFill>
                  <a:srgbClr val="F4C142"/>
                </a:solidFill>
                <a:latin typeface="Calibri (MS) Bold"/>
              </a:rPr>
              <a:t>PRÉSÉLECTION UGA : </a:t>
            </a:r>
            <a:r>
              <a:rPr lang="en-US" sz="2124" spc="106">
                <a:solidFill>
                  <a:srgbClr val="000000"/>
                </a:solidFill>
                <a:latin typeface="Calibri (MS) Bold"/>
              </a:rPr>
              <a:t>OCTOBRE À JANVIER </a:t>
            </a:r>
          </a:p>
        </p:txBody>
      </p:sp>
      <p:sp>
        <p:nvSpPr>
          <p:cNvPr id="6" name="TextBox 6"/>
          <p:cNvSpPr txBox="1"/>
          <p:nvPr/>
        </p:nvSpPr>
        <p:spPr>
          <a:xfrm>
            <a:off x="2818352" y="2694690"/>
            <a:ext cx="6535229" cy="423863"/>
          </a:xfrm>
          <a:prstGeom prst="rect">
            <a:avLst/>
          </a:prstGeom>
        </p:spPr>
        <p:txBody>
          <a:bodyPr lIns="0" tIns="0" rIns="0" bIns="0" rtlCol="0" anchor="t">
            <a:spAutoFit/>
          </a:bodyPr>
          <a:lstStyle/>
          <a:p>
            <a:pPr>
              <a:lnSpc>
                <a:spcPts val="3187"/>
              </a:lnSpc>
            </a:pPr>
            <a:r>
              <a:rPr lang="en-US" sz="2124" spc="106">
                <a:solidFill>
                  <a:srgbClr val="18406E"/>
                </a:solidFill>
                <a:latin typeface="Calibri (MS) Bold"/>
              </a:rPr>
              <a:t>SÉLECTION PARTENAIRE : </a:t>
            </a:r>
            <a:r>
              <a:rPr lang="en-US" sz="2124" spc="106">
                <a:solidFill>
                  <a:srgbClr val="000000"/>
                </a:solidFill>
                <a:latin typeface="Calibri (MS) Bold"/>
              </a:rPr>
              <a:t>JANVIER À MAI</a:t>
            </a:r>
          </a:p>
        </p:txBody>
      </p:sp>
      <p:sp>
        <p:nvSpPr>
          <p:cNvPr id="7" name="TextBox 7"/>
          <p:cNvSpPr txBox="1"/>
          <p:nvPr/>
        </p:nvSpPr>
        <p:spPr>
          <a:xfrm>
            <a:off x="2818352" y="4917516"/>
            <a:ext cx="5066882" cy="423863"/>
          </a:xfrm>
          <a:prstGeom prst="rect">
            <a:avLst/>
          </a:prstGeom>
        </p:spPr>
        <p:txBody>
          <a:bodyPr lIns="0" tIns="0" rIns="0" bIns="0" rtlCol="0" anchor="t">
            <a:spAutoFit/>
          </a:bodyPr>
          <a:lstStyle/>
          <a:p>
            <a:pPr>
              <a:lnSpc>
                <a:spcPts val="3187"/>
              </a:lnSpc>
            </a:pPr>
            <a:r>
              <a:rPr lang="en-US" sz="2124" spc="106">
                <a:solidFill>
                  <a:srgbClr val="EF8324"/>
                </a:solidFill>
                <a:latin typeface="Calibri (MS) Bold"/>
              </a:rPr>
              <a:t>LOGISTIQUE: </a:t>
            </a:r>
            <a:r>
              <a:rPr lang="en-US" sz="2124" spc="106">
                <a:solidFill>
                  <a:srgbClr val="000000"/>
                </a:solidFill>
                <a:latin typeface="Calibri (MS) Bold"/>
              </a:rPr>
              <a:t>AVRIL À JUILLET</a:t>
            </a:r>
          </a:p>
        </p:txBody>
      </p:sp>
      <p:sp>
        <p:nvSpPr>
          <p:cNvPr id="8" name="TextBox 8"/>
          <p:cNvSpPr txBox="1"/>
          <p:nvPr/>
        </p:nvSpPr>
        <p:spPr>
          <a:xfrm>
            <a:off x="2818352" y="7140343"/>
            <a:ext cx="4835038" cy="423863"/>
          </a:xfrm>
          <a:prstGeom prst="rect">
            <a:avLst/>
          </a:prstGeom>
        </p:spPr>
        <p:txBody>
          <a:bodyPr lIns="0" tIns="0" rIns="0" bIns="0" rtlCol="0" anchor="t">
            <a:spAutoFit/>
          </a:bodyPr>
          <a:lstStyle/>
          <a:p>
            <a:pPr>
              <a:lnSpc>
                <a:spcPts val="3187"/>
              </a:lnSpc>
            </a:pPr>
            <a:r>
              <a:rPr lang="en-US" sz="2124" spc="106">
                <a:solidFill>
                  <a:srgbClr val="526AA8"/>
                </a:solidFill>
                <a:latin typeface="Calibri (MS) Bold"/>
              </a:rPr>
              <a:t>ADMINISTRATIF: </a:t>
            </a:r>
            <a:r>
              <a:rPr lang="en-US" sz="2124" spc="106">
                <a:solidFill>
                  <a:srgbClr val="000000"/>
                </a:solidFill>
                <a:latin typeface="Calibri (MS) Bold"/>
              </a:rPr>
              <a:t>MAI À SEPTEMBRE</a:t>
            </a:r>
          </a:p>
        </p:txBody>
      </p:sp>
      <p:sp>
        <p:nvSpPr>
          <p:cNvPr id="9" name="TextBox 9"/>
          <p:cNvSpPr txBox="1"/>
          <p:nvPr/>
        </p:nvSpPr>
        <p:spPr>
          <a:xfrm>
            <a:off x="2818352" y="9260206"/>
            <a:ext cx="5066882" cy="423863"/>
          </a:xfrm>
          <a:prstGeom prst="rect">
            <a:avLst/>
          </a:prstGeom>
        </p:spPr>
        <p:txBody>
          <a:bodyPr lIns="0" tIns="0" rIns="0" bIns="0" rtlCol="0" anchor="t">
            <a:spAutoFit/>
          </a:bodyPr>
          <a:lstStyle/>
          <a:p>
            <a:pPr marL="0" lvl="0" indent="0" algn="l">
              <a:lnSpc>
                <a:spcPts val="3187"/>
              </a:lnSpc>
              <a:spcBef>
                <a:spcPct val="0"/>
              </a:spcBef>
            </a:pPr>
            <a:r>
              <a:rPr lang="en-US" sz="2124" u="none" spc="106">
                <a:solidFill>
                  <a:srgbClr val="970C10"/>
                </a:solidFill>
                <a:latin typeface="Calibri (MS) Bold"/>
              </a:rPr>
              <a:t>DÉPART: </a:t>
            </a:r>
            <a:r>
              <a:rPr lang="en-US" sz="2124" u="none" spc="106">
                <a:solidFill>
                  <a:srgbClr val="000000"/>
                </a:solidFill>
                <a:latin typeface="Calibri (MS) Bold"/>
              </a:rPr>
              <a:t>SEPTEMBRE À JANVIER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746331" y="2327034"/>
            <a:ext cx="15512969" cy="7381037"/>
            <a:chOff x="0" y="0"/>
            <a:chExt cx="46215057" cy="21989025"/>
          </a:xfrm>
        </p:grpSpPr>
        <p:sp>
          <p:nvSpPr>
            <p:cNvPr id="3" name="Freeform 3"/>
            <p:cNvSpPr/>
            <p:nvPr/>
          </p:nvSpPr>
          <p:spPr>
            <a:xfrm>
              <a:off x="0" y="0"/>
              <a:ext cx="46215058" cy="21989025"/>
            </a:xfrm>
            <a:custGeom>
              <a:avLst/>
              <a:gdLst/>
              <a:ahLst/>
              <a:cxnLst/>
              <a:rect l="l" t="t" r="r" b="b"/>
              <a:pathLst>
                <a:path w="46215058" h="21989025">
                  <a:moveTo>
                    <a:pt x="46090598" y="59690"/>
                  </a:moveTo>
                  <a:cubicBezTo>
                    <a:pt x="46126158" y="59690"/>
                    <a:pt x="46155366" y="88900"/>
                    <a:pt x="46155366" y="124460"/>
                  </a:cubicBezTo>
                  <a:lnTo>
                    <a:pt x="46155366" y="21864566"/>
                  </a:lnTo>
                  <a:cubicBezTo>
                    <a:pt x="46155366" y="21900125"/>
                    <a:pt x="46126158" y="21929336"/>
                    <a:pt x="46090598" y="21929336"/>
                  </a:cubicBezTo>
                  <a:lnTo>
                    <a:pt x="124460" y="21929336"/>
                  </a:lnTo>
                  <a:cubicBezTo>
                    <a:pt x="88900" y="21929336"/>
                    <a:pt x="59690" y="21900125"/>
                    <a:pt x="59690" y="21864566"/>
                  </a:cubicBezTo>
                  <a:lnTo>
                    <a:pt x="59690" y="124460"/>
                  </a:lnTo>
                  <a:cubicBezTo>
                    <a:pt x="59690" y="88900"/>
                    <a:pt x="88900" y="59690"/>
                    <a:pt x="124460" y="59690"/>
                  </a:cubicBezTo>
                  <a:lnTo>
                    <a:pt x="46090598" y="59690"/>
                  </a:lnTo>
                  <a:moveTo>
                    <a:pt x="46090598" y="0"/>
                  </a:moveTo>
                  <a:lnTo>
                    <a:pt x="124460" y="0"/>
                  </a:lnTo>
                  <a:cubicBezTo>
                    <a:pt x="55880" y="0"/>
                    <a:pt x="0" y="55880"/>
                    <a:pt x="0" y="124460"/>
                  </a:cubicBezTo>
                  <a:lnTo>
                    <a:pt x="0" y="21864566"/>
                  </a:lnTo>
                  <a:cubicBezTo>
                    <a:pt x="0" y="21933145"/>
                    <a:pt x="55880" y="21989025"/>
                    <a:pt x="124460" y="21989025"/>
                  </a:cubicBezTo>
                  <a:lnTo>
                    <a:pt x="46090598" y="21989025"/>
                  </a:lnTo>
                  <a:cubicBezTo>
                    <a:pt x="46159176" y="21989025"/>
                    <a:pt x="46215058" y="21933145"/>
                    <a:pt x="46215058" y="21864566"/>
                  </a:cubicBezTo>
                  <a:lnTo>
                    <a:pt x="46215058" y="124460"/>
                  </a:lnTo>
                  <a:cubicBezTo>
                    <a:pt x="46215058" y="55880"/>
                    <a:pt x="46159176" y="0"/>
                    <a:pt x="46090598" y="0"/>
                  </a:cubicBezTo>
                  <a:close/>
                </a:path>
              </a:pathLst>
            </a:custGeom>
            <a:solidFill>
              <a:srgbClr val="FDFAF0"/>
            </a:solidFill>
          </p:spPr>
        </p:sp>
      </p:grpSp>
      <p:grpSp>
        <p:nvGrpSpPr>
          <p:cNvPr id="4" name="Group 4"/>
          <p:cNvGrpSpPr/>
          <p:nvPr/>
        </p:nvGrpSpPr>
        <p:grpSpPr>
          <a:xfrm>
            <a:off x="1426781" y="436927"/>
            <a:ext cx="3315042" cy="1194795"/>
            <a:chOff x="0" y="0"/>
            <a:chExt cx="1121116" cy="406400"/>
          </a:xfrm>
        </p:grpSpPr>
        <p:sp>
          <p:nvSpPr>
            <p:cNvPr id="5" name="Freeform 5"/>
            <p:cNvSpPr/>
            <p:nvPr/>
          </p:nvSpPr>
          <p:spPr>
            <a:xfrm>
              <a:off x="17780" y="22860"/>
              <a:ext cx="1095717" cy="360680"/>
            </a:xfrm>
            <a:custGeom>
              <a:avLst/>
              <a:gdLst/>
              <a:ahLst/>
              <a:cxnLst/>
              <a:rect l="l" t="t" r="r" b="b"/>
              <a:pathLst>
                <a:path w="1095717" h="360680">
                  <a:moveTo>
                    <a:pt x="1095717" y="180340"/>
                  </a:moveTo>
                  <a:cubicBezTo>
                    <a:pt x="1095717" y="81280"/>
                    <a:pt x="1015707" y="0"/>
                    <a:pt x="915377" y="0"/>
                  </a:cubicBezTo>
                  <a:lnTo>
                    <a:pt x="172720" y="0"/>
                  </a:lnTo>
                  <a:lnTo>
                    <a:pt x="172720" y="1270"/>
                  </a:lnTo>
                  <a:cubicBezTo>
                    <a:pt x="76200" y="5080"/>
                    <a:pt x="0" y="83820"/>
                    <a:pt x="0" y="180340"/>
                  </a:cubicBezTo>
                  <a:cubicBezTo>
                    <a:pt x="0" y="276860"/>
                    <a:pt x="77470" y="355600"/>
                    <a:pt x="172720" y="359410"/>
                  </a:cubicBezTo>
                  <a:lnTo>
                    <a:pt x="172720" y="360680"/>
                  </a:lnTo>
                  <a:lnTo>
                    <a:pt x="915377" y="360680"/>
                  </a:lnTo>
                  <a:cubicBezTo>
                    <a:pt x="1014436" y="360680"/>
                    <a:pt x="1095716" y="279400"/>
                    <a:pt x="1095716" y="180340"/>
                  </a:cubicBezTo>
                  <a:close/>
                </a:path>
              </a:pathLst>
            </a:custGeom>
            <a:solidFill>
              <a:srgbClr val="193046"/>
            </a:solidFill>
          </p:spPr>
        </p:sp>
      </p:grpSp>
      <p:sp>
        <p:nvSpPr>
          <p:cNvPr id="6" name="TextBox 6"/>
          <p:cNvSpPr txBox="1"/>
          <p:nvPr/>
        </p:nvSpPr>
        <p:spPr>
          <a:xfrm>
            <a:off x="592352" y="2199771"/>
            <a:ext cx="15871763" cy="7082341"/>
          </a:xfrm>
          <a:prstGeom prst="rect">
            <a:avLst/>
          </a:prstGeom>
        </p:spPr>
        <p:txBody>
          <a:bodyPr lIns="0" tIns="0" rIns="0" bIns="0" rtlCol="0" anchor="t">
            <a:spAutoFit/>
          </a:bodyPr>
          <a:lstStyle/>
          <a:p>
            <a:pPr>
              <a:lnSpc>
                <a:spcPts val="3909"/>
              </a:lnSpc>
            </a:pPr>
            <a:endParaRPr/>
          </a:p>
          <a:p>
            <a:pPr>
              <a:lnSpc>
                <a:spcPts val="3909"/>
              </a:lnSpc>
            </a:pPr>
            <a:r>
              <a:rPr lang="en-US" sz="2792" spc="27">
                <a:solidFill>
                  <a:srgbClr val="0C0E0C"/>
                </a:solidFill>
                <a:latin typeface="Calibri (MS) Bold"/>
              </a:rPr>
              <a:t>Dès maintenant : </a:t>
            </a:r>
          </a:p>
          <a:p>
            <a:pPr>
              <a:lnSpc>
                <a:spcPts val="3909"/>
              </a:lnSpc>
            </a:pPr>
            <a:endParaRPr lang="en-US" sz="2792" spc="27">
              <a:solidFill>
                <a:srgbClr val="0C0E0C"/>
              </a:solidFill>
              <a:latin typeface="Calibri (MS) Bold"/>
            </a:endParaRPr>
          </a:p>
          <a:p>
            <a:pPr marL="602936" lvl="1" indent="-301468">
              <a:lnSpc>
                <a:spcPts val="3909"/>
              </a:lnSpc>
              <a:buFont typeface="Arial"/>
              <a:buChar char="•"/>
            </a:pPr>
            <a:r>
              <a:rPr lang="en-US" sz="2792" spc="27">
                <a:solidFill>
                  <a:srgbClr val="0C0E0C"/>
                </a:solidFill>
                <a:latin typeface="Calibri (MS)"/>
              </a:rPr>
              <a:t>Rassembler tous relevés de notes depuis les résultats du bac (inclus)</a:t>
            </a:r>
          </a:p>
          <a:p>
            <a:pPr>
              <a:lnSpc>
                <a:spcPts val="3909"/>
              </a:lnSpc>
            </a:pPr>
            <a:endParaRPr lang="en-US" sz="2792" spc="27">
              <a:solidFill>
                <a:srgbClr val="0C0E0C"/>
              </a:solidFill>
              <a:latin typeface="Calibri (MS)"/>
            </a:endParaRPr>
          </a:p>
          <a:p>
            <a:pPr marL="602936" lvl="1" indent="-301468">
              <a:lnSpc>
                <a:spcPts val="3909"/>
              </a:lnSpc>
              <a:buFont typeface="Arial"/>
              <a:buChar char="•"/>
            </a:pPr>
            <a:r>
              <a:rPr lang="en-US" sz="2792" spc="27">
                <a:solidFill>
                  <a:srgbClr val="0C0E0C"/>
                </a:solidFill>
                <a:latin typeface="Calibri (MS)"/>
              </a:rPr>
              <a:t>Faire évaluer votre niveau de langue </a:t>
            </a:r>
          </a:p>
          <a:p>
            <a:pPr>
              <a:lnSpc>
                <a:spcPts val="3909"/>
              </a:lnSpc>
            </a:pPr>
            <a:endParaRPr lang="en-US" sz="2792" spc="27">
              <a:solidFill>
                <a:srgbClr val="0C0E0C"/>
              </a:solidFill>
              <a:latin typeface="Calibri (MS)"/>
            </a:endParaRPr>
          </a:p>
          <a:p>
            <a:pPr marL="602936" lvl="1" indent="-301468">
              <a:lnSpc>
                <a:spcPts val="3909"/>
              </a:lnSpc>
              <a:buFont typeface="Arial"/>
              <a:buChar char="•"/>
            </a:pPr>
            <a:r>
              <a:rPr lang="en-US" sz="2792" spc="27">
                <a:solidFill>
                  <a:srgbClr val="0C0E0C"/>
                </a:solidFill>
                <a:latin typeface="Calibri (MS)"/>
              </a:rPr>
              <a:t>Faire le point sur votre projet : pourquoi faire une mobilité, dans quel but, et en quoi cela servira votre projet de vie?</a:t>
            </a:r>
          </a:p>
          <a:p>
            <a:pPr>
              <a:lnSpc>
                <a:spcPts val="3909"/>
              </a:lnSpc>
            </a:pPr>
            <a:endParaRPr lang="en-US" sz="2792" spc="27">
              <a:solidFill>
                <a:srgbClr val="0C0E0C"/>
              </a:solidFill>
              <a:latin typeface="Calibri (MS)"/>
            </a:endParaRPr>
          </a:p>
          <a:p>
            <a:pPr marL="602936" lvl="1" indent="-301468">
              <a:lnSpc>
                <a:spcPts val="3909"/>
              </a:lnSpc>
              <a:buFont typeface="Arial"/>
              <a:buChar char="•"/>
            </a:pPr>
            <a:r>
              <a:rPr lang="en-US" sz="2792" spc="27">
                <a:solidFill>
                  <a:srgbClr val="0C0E0C"/>
                </a:solidFill>
                <a:latin typeface="Calibri (MS)"/>
              </a:rPr>
              <a:t>Faire le point sur vos finances pour calculer le delta entre votre vie sur Grenoble et les villes que vous envisagez</a:t>
            </a:r>
          </a:p>
          <a:p>
            <a:pPr>
              <a:lnSpc>
                <a:spcPts val="3909"/>
              </a:lnSpc>
            </a:pPr>
            <a:endParaRPr lang="en-US" sz="2792" spc="27">
              <a:solidFill>
                <a:srgbClr val="0C0E0C"/>
              </a:solidFill>
              <a:latin typeface="Calibri (MS)"/>
            </a:endParaRPr>
          </a:p>
          <a:p>
            <a:pPr marL="602936" lvl="1" indent="-301468">
              <a:lnSpc>
                <a:spcPts val="3909"/>
              </a:lnSpc>
              <a:buFont typeface="Arial"/>
              <a:buChar char="•"/>
            </a:pPr>
            <a:r>
              <a:rPr lang="en-US" sz="2792" spc="27">
                <a:solidFill>
                  <a:srgbClr val="E74D0E"/>
                </a:solidFill>
                <a:latin typeface="Calibri (MS) Bold"/>
              </a:rPr>
              <a:t>Si vous comptez candidater hors UE, faire ou renouveler votre passeport</a:t>
            </a:r>
          </a:p>
        </p:txBody>
      </p:sp>
      <p:sp>
        <p:nvSpPr>
          <p:cNvPr id="7" name="Freeform 7"/>
          <p:cNvSpPr/>
          <p:nvPr/>
        </p:nvSpPr>
        <p:spPr>
          <a:xfrm>
            <a:off x="15288933" y="132188"/>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3"/>
            <a:stretch>
              <a:fillRect/>
            </a:stretch>
          </a:blipFill>
        </p:spPr>
      </p:sp>
      <p:sp>
        <p:nvSpPr>
          <p:cNvPr id="8" name="TextBox 8"/>
          <p:cNvSpPr txBox="1"/>
          <p:nvPr/>
        </p:nvSpPr>
        <p:spPr>
          <a:xfrm>
            <a:off x="2066038" y="624840"/>
            <a:ext cx="7814585" cy="941070"/>
          </a:xfrm>
          <a:prstGeom prst="rect">
            <a:avLst/>
          </a:prstGeom>
        </p:spPr>
        <p:txBody>
          <a:bodyPr lIns="0" tIns="0" rIns="0" bIns="0" rtlCol="0" anchor="t">
            <a:spAutoFit/>
          </a:bodyPr>
          <a:lstStyle/>
          <a:p>
            <a:pPr algn="ctr">
              <a:lnSpc>
                <a:spcPts val="7050"/>
              </a:lnSpc>
            </a:pPr>
            <a:r>
              <a:rPr lang="en-US" sz="7050">
                <a:solidFill>
                  <a:srgbClr val="E74D0E"/>
                </a:solidFill>
                <a:latin typeface="Montserrat Extra-Bold"/>
              </a:rPr>
              <a:t>Les documents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893887" y="1509578"/>
            <a:ext cx="14500226" cy="5953393"/>
            <a:chOff x="0" y="0"/>
            <a:chExt cx="19333635" cy="7937858"/>
          </a:xfrm>
        </p:grpSpPr>
        <p:pic>
          <p:nvPicPr>
            <p:cNvPr id="3" name="Picture 3"/>
            <p:cNvPicPr>
              <a:picLocks noChangeAspect="1"/>
            </p:cNvPicPr>
            <p:nvPr/>
          </p:nvPicPr>
          <p:blipFill>
            <a:blip r:embed="rId3"/>
            <a:srcRect b="63113"/>
            <a:stretch>
              <a:fillRect/>
            </a:stretch>
          </p:blipFill>
          <p:spPr>
            <a:xfrm>
              <a:off x="0" y="0"/>
              <a:ext cx="19333635" cy="7937858"/>
            </a:xfrm>
            <a:prstGeom prst="rect">
              <a:avLst/>
            </a:prstGeom>
          </p:spPr>
        </p:pic>
      </p:grpSp>
      <p:grpSp>
        <p:nvGrpSpPr>
          <p:cNvPr id="4" name="Group 4"/>
          <p:cNvGrpSpPr/>
          <p:nvPr/>
        </p:nvGrpSpPr>
        <p:grpSpPr>
          <a:xfrm>
            <a:off x="10103083" y="5987832"/>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E74D0E"/>
            </a:solidFill>
          </p:spPr>
        </p:sp>
      </p:grpSp>
      <p:sp>
        <p:nvSpPr>
          <p:cNvPr id="6" name="Freeform 6"/>
          <p:cNvSpPr/>
          <p:nvPr/>
        </p:nvSpPr>
        <p:spPr>
          <a:xfrm>
            <a:off x="0" y="4811242"/>
            <a:ext cx="5120130" cy="5120130"/>
          </a:xfrm>
          <a:custGeom>
            <a:avLst/>
            <a:gdLst/>
            <a:ahLst/>
            <a:cxnLst/>
            <a:rect l="l" t="t" r="r" b="b"/>
            <a:pathLst>
              <a:path w="5120130" h="5120130">
                <a:moveTo>
                  <a:pt x="0" y="0"/>
                </a:moveTo>
                <a:lnTo>
                  <a:pt x="5120130" y="0"/>
                </a:lnTo>
                <a:lnTo>
                  <a:pt x="5120130" y="5120129"/>
                </a:lnTo>
                <a:lnTo>
                  <a:pt x="0" y="5120129"/>
                </a:lnTo>
                <a:lnTo>
                  <a:pt x="0" y="0"/>
                </a:lnTo>
                <a:close/>
              </a:path>
            </a:pathLst>
          </a:custGeom>
          <a:blipFill>
            <a:blip r:embed="rId4"/>
            <a:stretch>
              <a:fillRect/>
            </a:stretch>
          </a:blipFill>
        </p:spPr>
      </p:sp>
      <p:sp>
        <p:nvSpPr>
          <p:cNvPr id="7" name="TextBox 7"/>
          <p:cNvSpPr txBox="1"/>
          <p:nvPr/>
        </p:nvSpPr>
        <p:spPr>
          <a:xfrm>
            <a:off x="10881054" y="6483399"/>
            <a:ext cx="6531452" cy="2447925"/>
          </a:xfrm>
          <a:prstGeom prst="rect">
            <a:avLst/>
          </a:prstGeom>
        </p:spPr>
        <p:txBody>
          <a:bodyPr lIns="0" tIns="0" rIns="0" bIns="0" rtlCol="0" anchor="t">
            <a:spAutoFit/>
          </a:bodyPr>
          <a:lstStyle/>
          <a:p>
            <a:pPr>
              <a:lnSpc>
                <a:spcPts val="9600"/>
              </a:lnSpc>
            </a:pPr>
            <a:r>
              <a:rPr lang="en-US" sz="8000" spc="240">
                <a:solidFill>
                  <a:srgbClr val="193046"/>
                </a:solidFill>
                <a:latin typeface="Aileron Heavy Bold"/>
              </a:rPr>
              <a:t>Les bourses</a:t>
            </a:r>
          </a:p>
          <a:p>
            <a:pPr>
              <a:lnSpc>
                <a:spcPts val="9600"/>
              </a:lnSpc>
            </a:pPr>
            <a:r>
              <a:rPr lang="en-US" sz="8000" spc="240">
                <a:solidFill>
                  <a:srgbClr val="191919"/>
                </a:solidFill>
                <a:latin typeface="Aileron Heavy"/>
              </a:rPr>
              <a:t>de mobilité</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746331" y="2327034"/>
            <a:ext cx="15512969" cy="7381037"/>
            <a:chOff x="0" y="0"/>
            <a:chExt cx="46215057" cy="21989025"/>
          </a:xfrm>
        </p:grpSpPr>
        <p:sp>
          <p:nvSpPr>
            <p:cNvPr id="3" name="Freeform 3"/>
            <p:cNvSpPr/>
            <p:nvPr/>
          </p:nvSpPr>
          <p:spPr>
            <a:xfrm>
              <a:off x="0" y="0"/>
              <a:ext cx="46215058" cy="21989025"/>
            </a:xfrm>
            <a:custGeom>
              <a:avLst/>
              <a:gdLst/>
              <a:ahLst/>
              <a:cxnLst/>
              <a:rect l="l" t="t" r="r" b="b"/>
              <a:pathLst>
                <a:path w="46215058" h="21989025">
                  <a:moveTo>
                    <a:pt x="46090598" y="59690"/>
                  </a:moveTo>
                  <a:cubicBezTo>
                    <a:pt x="46126158" y="59690"/>
                    <a:pt x="46155366" y="88900"/>
                    <a:pt x="46155366" y="124460"/>
                  </a:cubicBezTo>
                  <a:lnTo>
                    <a:pt x="46155366" y="21864566"/>
                  </a:lnTo>
                  <a:cubicBezTo>
                    <a:pt x="46155366" y="21900125"/>
                    <a:pt x="46126158" y="21929336"/>
                    <a:pt x="46090598" y="21929336"/>
                  </a:cubicBezTo>
                  <a:lnTo>
                    <a:pt x="124460" y="21929336"/>
                  </a:lnTo>
                  <a:cubicBezTo>
                    <a:pt x="88900" y="21929336"/>
                    <a:pt x="59690" y="21900125"/>
                    <a:pt x="59690" y="21864566"/>
                  </a:cubicBezTo>
                  <a:lnTo>
                    <a:pt x="59690" y="124460"/>
                  </a:lnTo>
                  <a:cubicBezTo>
                    <a:pt x="59690" y="88900"/>
                    <a:pt x="88900" y="59690"/>
                    <a:pt x="124460" y="59690"/>
                  </a:cubicBezTo>
                  <a:lnTo>
                    <a:pt x="46090598" y="59690"/>
                  </a:lnTo>
                  <a:moveTo>
                    <a:pt x="46090598" y="0"/>
                  </a:moveTo>
                  <a:lnTo>
                    <a:pt x="124460" y="0"/>
                  </a:lnTo>
                  <a:cubicBezTo>
                    <a:pt x="55880" y="0"/>
                    <a:pt x="0" y="55880"/>
                    <a:pt x="0" y="124460"/>
                  </a:cubicBezTo>
                  <a:lnTo>
                    <a:pt x="0" y="21864566"/>
                  </a:lnTo>
                  <a:cubicBezTo>
                    <a:pt x="0" y="21933145"/>
                    <a:pt x="55880" y="21989025"/>
                    <a:pt x="124460" y="21989025"/>
                  </a:cubicBezTo>
                  <a:lnTo>
                    <a:pt x="46090598" y="21989025"/>
                  </a:lnTo>
                  <a:cubicBezTo>
                    <a:pt x="46159176" y="21989025"/>
                    <a:pt x="46215058" y="21933145"/>
                    <a:pt x="46215058" y="21864566"/>
                  </a:cubicBezTo>
                  <a:lnTo>
                    <a:pt x="46215058" y="124460"/>
                  </a:lnTo>
                  <a:cubicBezTo>
                    <a:pt x="46215058" y="55880"/>
                    <a:pt x="46159176" y="0"/>
                    <a:pt x="46090598" y="0"/>
                  </a:cubicBezTo>
                  <a:close/>
                </a:path>
              </a:pathLst>
            </a:custGeom>
            <a:solidFill>
              <a:srgbClr val="FDFAF0"/>
            </a:solidFill>
          </p:spPr>
        </p:sp>
      </p:grpSp>
      <p:grpSp>
        <p:nvGrpSpPr>
          <p:cNvPr id="4" name="Group 4"/>
          <p:cNvGrpSpPr/>
          <p:nvPr/>
        </p:nvGrpSpPr>
        <p:grpSpPr>
          <a:xfrm>
            <a:off x="408517" y="371115"/>
            <a:ext cx="3315042" cy="1194795"/>
            <a:chOff x="0" y="0"/>
            <a:chExt cx="1121116" cy="406400"/>
          </a:xfrm>
        </p:grpSpPr>
        <p:sp>
          <p:nvSpPr>
            <p:cNvPr id="5" name="Freeform 5"/>
            <p:cNvSpPr/>
            <p:nvPr/>
          </p:nvSpPr>
          <p:spPr>
            <a:xfrm>
              <a:off x="17780" y="22860"/>
              <a:ext cx="1095717" cy="360680"/>
            </a:xfrm>
            <a:custGeom>
              <a:avLst/>
              <a:gdLst/>
              <a:ahLst/>
              <a:cxnLst/>
              <a:rect l="l" t="t" r="r" b="b"/>
              <a:pathLst>
                <a:path w="1095717" h="360680">
                  <a:moveTo>
                    <a:pt x="1095717" y="180340"/>
                  </a:moveTo>
                  <a:cubicBezTo>
                    <a:pt x="1095717" y="81280"/>
                    <a:pt x="1015707" y="0"/>
                    <a:pt x="915377" y="0"/>
                  </a:cubicBezTo>
                  <a:lnTo>
                    <a:pt x="172720" y="0"/>
                  </a:lnTo>
                  <a:lnTo>
                    <a:pt x="172720" y="1270"/>
                  </a:lnTo>
                  <a:cubicBezTo>
                    <a:pt x="76200" y="5080"/>
                    <a:pt x="0" y="83820"/>
                    <a:pt x="0" y="180340"/>
                  </a:cubicBezTo>
                  <a:cubicBezTo>
                    <a:pt x="0" y="276860"/>
                    <a:pt x="77470" y="355600"/>
                    <a:pt x="172720" y="359410"/>
                  </a:cubicBezTo>
                  <a:lnTo>
                    <a:pt x="172720" y="360680"/>
                  </a:lnTo>
                  <a:lnTo>
                    <a:pt x="915377" y="360680"/>
                  </a:lnTo>
                  <a:cubicBezTo>
                    <a:pt x="1014436" y="360680"/>
                    <a:pt x="1095716" y="279400"/>
                    <a:pt x="1095716" y="180340"/>
                  </a:cubicBezTo>
                  <a:close/>
                </a:path>
              </a:pathLst>
            </a:custGeom>
            <a:solidFill>
              <a:srgbClr val="193046"/>
            </a:solidFill>
          </p:spPr>
        </p:sp>
      </p:grpSp>
      <p:sp>
        <p:nvSpPr>
          <p:cNvPr id="6" name="TextBox 6"/>
          <p:cNvSpPr txBox="1"/>
          <p:nvPr/>
        </p:nvSpPr>
        <p:spPr>
          <a:xfrm>
            <a:off x="592352" y="2209296"/>
            <a:ext cx="15871763" cy="7063291"/>
          </a:xfrm>
          <a:prstGeom prst="rect">
            <a:avLst/>
          </a:prstGeom>
        </p:spPr>
        <p:txBody>
          <a:bodyPr lIns="0" tIns="0" rIns="0" bIns="0" rtlCol="0" anchor="t">
            <a:spAutoFit/>
          </a:bodyPr>
          <a:lstStyle/>
          <a:p>
            <a:pPr>
              <a:lnSpc>
                <a:spcPts val="3909"/>
              </a:lnSpc>
            </a:pPr>
            <a:endParaRPr/>
          </a:p>
          <a:p>
            <a:pPr>
              <a:lnSpc>
                <a:spcPts val="3909"/>
              </a:lnSpc>
            </a:pPr>
            <a:r>
              <a:rPr lang="en-US" sz="2792" spc="27">
                <a:solidFill>
                  <a:srgbClr val="0C0E0C"/>
                </a:solidFill>
                <a:latin typeface="Calibri (MS) Bold"/>
              </a:rPr>
              <a:t>L’UGA encourage fortement la mobilité internationale par ses différents partenariats avec des universités dans le monde</a:t>
            </a:r>
          </a:p>
          <a:p>
            <a:pPr>
              <a:lnSpc>
                <a:spcPts val="3909"/>
              </a:lnSpc>
            </a:pPr>
            <a:endParaRPr lang="en-US" sz="2792" spc="27">
              <a:solidFill>
                <a:srgbClr val="0C0E0C"/>
              </a:solidFill>
              <a:latin typeface="Calibri (MS) Bold"/>
            </a:endParaRPr>
          </a:p>
          <a:p>
            <a:pPr marL="602936" lvl="1" indent="-301468">
              <a:lnSpc>
                <a:spcPts val="3909"/>
              </a:lnSpc>
              <a:buFont typeface="Arial"/>
              <a:buChar char="•"/>
            </a:pPr>
            <a:r>
              <a:rPr lang="en-US" sz="2792" spc="27">
                <a:solidFill>
                  <a:srgbClr val="0C0E0C"/>
                </a:solidFill>
                <a:latin typeface="Calibri (MS)"/>
              </a:rPr>
              <a:t>L’esprit des bourses de mobilité n’est pas de financer l’intégralité d’un séjour à l’étranger, mais d’aider les étudiants à faire en sorte que le surcoût d’une mobilité à l‘internationale ne soit pas un frein au départ.</a:t>
            </a:r>
          </a:p>
          <a:p>
            <a:pPr marL="602936" lvl="1" indent="-301468">
              <a:lnSpc>
                <a:spcPts val="3909"/>
              </a:lnSpc>
              <a:buFont typeface="Arial"/>
              <a:buChar char="•"/>
            </a:pPr>
            <a:r>
              <a:rPr lang="en-US" sz="2792" spc="27">
                <a:solidFill>
                  <a:srgbClr val="0C0E0C"/>
                </a:solidFill>
                <a:latin typeface="Calibri (MS)"/>
              </a:rPr>
              <a:t>Il faut tenir compte de ce surcoût lors de la construction de votre projet de mobilité (choix de la destination, coût de la vie, etc.).</a:t>
            </a:r>
          </a:p>
          <a:p>
            <a:pPr marL="602936" lvl="1" indent="-301468">
              <a:lnSpc>
                <a:spcPts val="3909"/>
              </a:lnSpc>
              <a:buFont typeface="Arial"/>
              <a:buChar char="•"/>
            </a:pPr>
            <a:r>
              <a:rPr lang="en-US" sz="2792" spc="27">
                <a:solidFill>
                  <a:srgbClr val="0C0E0C"/>
                </a:solidFill>
                <a:latin typeface="Calibri (MS)"/>
              </a:rPr>
              <a:t>Les bourses de mobilité ne sont pas </a:t>
            </a:r>
            <a:r>
              <a:rPr lang="en-US" sz="2792" spc="27">
                <a:solidFill>
                  <a:srgbClr val="0C0E0C"/>
                </a:solidFill>
                <a:latin typeface="Calibri (MS) Bold"/>
              </a:rPr>
              <a:t>automatiques</a:t>
            </a:r>
            <a:r>
              <a:rPr lang="en-US" sz="2792" spc="27">
                <a:solidFill>
                  <a:srgbClr val="0C0E0C"/>
                </a:solidFill>
                <a:latin typeface="Calibri (MS)"/>
              </a:rPr>
              <a:t> et les montants varient d’une année à l’autre,en fonction des enveloppes attribuées à l’UGA par les organismes financeurs.</a:t>
            </a:r>
          </a:p>
          <a:p>
            <a:pPr marL="602936" lvl="1" indent="-301468">
              <a:lnSpc>
                <a:spcPts val="3909"/>
              </a:lnSpc>
              <a:buFont typeface="Arial"/>
              <a:buChar char="•"/>
            </a:pPr>
            <a:r>
              <a:rPr lang="en-US" sz="2792" spc="27">
                <a:solidFill>
                  <a:srgbClr val="F15701"/>
                </a:solidFill>
                <a:latin typeface="Calibri (MS)"/>
              </a:rPr>
              <a:t>Ces aides à la mobilité sont versées après le début du séjour avec un certain décalage, il est donc important de prévoir un budget de départ assez conséquent pour couvrir vos frais de début de séjour (environ 1 à 3 mois).</a:t>
            </a:r>
          </a:p>
        </p:txBody>
      </p:sp>
      <p:sp>
        <p:nvSpPr>
          <p:cNvPr id="7" name="TextBox 7"/>
          <p:cNvSpPr txBox="1"/>
          <p:nvPr/>
        </p:nvSpPr>
        <p:spPr>
          <a:xfrm>
            <a:off x="1028700" y="564653"/>
            <a:ext cx="20105172" cy="941070"/>
          </a:xfrm>
          <a:prstGeom prst="rect">
            <a:avLst/>
          </a:prstGeom>
        </p:spPr>
        <p:txBody>
          <a:bodyPr lIns="0" tIns="0" rIns="0" bIns="0" rtlCol="0" anchor="t">
            <a:spAutoFit/>
          </a:bodyPr>
          <a:lstStyle/>
          <a:p>
            <a:pPr>
              <a:lnSpc>
                <a:spcPts val="7050"/>
              </a:lnSpc>
            </a:pPr>
            <a:r>
              <a:rPr lang="en-US" sz="7050">
                <a:solidFill>
                  <a:srgbClr val="E74D0E"/>
                </a:solidFill>
                <a:latin typeface="Montserrat Extra-Bold"/>
              </a:rPr>
              <a:t>C'est quoi une bourse de mobilité?</a:t>
            </a:r>
          </a:p>
        </p:txBody>
      </p:sp>
      <p:sp>
        <p:nvSpPr>
          <p:cNvPr id="8" name="Freeform 8"/>
          <p:cNvSpPr/>
          <p:nvPr/>
        </p:nvSpPr>
        <p:spPr>
          <a:xfrm>
            <a:off x="16365878" y="8364878"/>
            <a:ext cx="1786845" cy="1786845"/>
          </a:xfrm>
          <a:custGeom>
            <a:avLst/>
            <a:gdLst/>
            <a:ahLst/>
            <a:cxnLst/>
            <a:rect l="l" t="t" r="r" b="b"/>
            <a:pathLst>
              <a:path w="1786845" h="1786845">
                <a:moveTo>
                  <a:pt x="0" y="0"/>
                </a:moveTo>
                <a:lnTo>
                  <a:pt x="1786844" y="0"/>
                </a:lnTo>
                <a:lnTo>
                  <a:pt x="1786844" y="1786844"/>
                </a:lnTo>
                <a:lnTo>
                  <a:pt x="0" y="1786844"/>
                </a:lnTo>
                <a:lnTo>
                  <a:pt x="0" y="0"/>
                </a:lnTo>
                <a:close/>
              </a:path>
            </a:pathLst>
          </a:custGeom>
          <a:blipFill>
            <a:blip r:embed="rId3"/>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TextBox 2"/>
          <p:cNvSpPr txBox="1"/>
          <p:nvPr/>
        </p:nvSpPr>
        <p:spPr>
          <a:xfrm>
            <a:off x="1028700" y="564653"/>
            <a:ext cx="20105172" cy="941070"/>
          </a:xfrm>
          <a:prstGeom prst="rect">
            <a:avLst/>
          </a:prstGeom>
        </p:spPr>
        <p:txBody>
          <a:bodyPr lIns="0" tIns="0" rIns="0" bIns="0" rtlCol="0" anchor="t">
            <a:spAutoFit/>
          </a:bodyPr>
          <a:lstStyle/>
          <a:p>
            <a:pPr>
              <a:lnSpc>
                <a:spcPts val="7050"/>
              </a:lnSpc>
            </a:pPr>
            <a:r>
              <a:rPr lang="en-US" sz="7050">
                <a:solidFill>
                  <a:srgbClr val="E74D0E"/>
                </a:solidFill>
                <a:latin typeface="Montserrat Extra-Bold"/>
              </a:rPr>
              <a:t>Les aides financières possibles</a:t>
            </a:r>
          </a:p>
        </p:txBody>
      </p:sp>
      <p:sp>
        <p:nvSpPr>
          <p:cNvPr id="3" name="Freeform 3"/>
          <p:cNvSpPr/>
          <p:nvPr/>
        </p:nvSpPr>
        <p:spPr>
          <a:xfrm>
            <a:off x="16365878" y="135278"/>
            <a:ext cx="1786845" cy="1786845"/>
          </a:xfrm>
          <a:custGeom>
            <a:avLst/>
            <a:gdLst/>
            <a:ahLst/>
            <a:cxnLst/>
            <a:rect l="l" t="t" r="r" b="b"/>
            <a:pathLst>
              <a:path w="1786845" h="1786845">
                <a:moveTo>
                  <a:pt x="0" y="0"/>
                </a:moveTo>
                <a:lnTo>
                  <a:pt x="1786844" y="0"/>
                </a:lnTo>
                <a:lnTo>
                  <a:pt x="1786844" y="1786844"/>
                </a:lnTo>
                <a:lnTo>
                  <a:pt x="0" y="1786844"/>
                </a:lnTo>
                <a:lnTo>
                  <a:pt x="0" y="0"/>
                </a:lnTo>
                <a:close/>
              </a:path>
            </a:pathLst>
          </a:custGeom>
          <a:blipFill>
            <a:blip r:embed="rId2"/>
            <a:stretch>
              <a:fillRect/>
            </a:stretch>
          </a:blipFill>
        </p:spPr>
      </p:sp>
      <p:graphicFrame>
        <p:nvGraphicFramePr>
          <p:cNvPr id="4" name="Table 4"/>
          <p:cNvGraphicFramePr>
            <a:graphicFrameLocks noGrp="1"/>
          </p:cNvGraphicFramePr>
          <p:nvPr/>
        </p:nvGraphicFramePr>
        <p:xfrm>
          <a:off x="338407" y="2145507"/>
          <a:ext cx="17259300" cy="7885505"/>
        </p:xfrm>
        <a:graphic>
          <a:graphicData uri="http://schemas.openxmlformats.org/drawingml/2006/table">
            <a:tbl>
              <a:tblPr/>
              <a:tblGrid>
                <a:gridCol w="7061552">
                  <a:extLst>
                    <a:ext uri="{9D8B030D-6E8A-4147-A177-3AD203B41FA5}">
                      <a16:colId xmlns:a16="http://schemas.microsoft.com/office/drawing/2014/main" val="20000"/>
                    </a:ext>
                  </a:extLst>
                </a:gridCol>
                <a:gridCol w="5098874">
                  <a:extLst>
                    <a:ext uri="{9D8B030D-6E8A-4147-A177-3AD203B41FA5}">
                      <a16:colId xmlns:a16="http://schemas.microsoft.com/office/drawing/2014/main" val="20001"/>
                    </a:ext>
                  </a:extLst>
                </a:gridCol>
                <a:gridCol w="5098874">
                  <a:extLst>
                    <a:ext uri="{9D8B030D-6E8A-4147-A177-3AD203B41FA5}">
                      <a16:colId xmlns:a16="http://schemas.microsoft.com/office/drawing/2014/main" val="20002"/>
                    </a:ext>
                  </a:extLst>
                </a:gridCol>
              </a:tblGrid>
              <a:tr h="1655386">
                <a:tc>
                  <a:txBody>
                    <a:bodyPr/>
                    <a:lstStyle/>
                    <a:p>
                      <a:pPr algn="ctr">
                        <a:lnSpc>
                          <a:spcPts val="3484"/>
                        </a:lnSpc>
                        <a:defRPr/>
                      </a:pPr>
                      <a:r>
                        <a:rPr lang="en-US" sz="2205">
                          <a:solidFill>
                            <a:srgbClr val="FFFFFF"/>
                          </a:solidFill>
                          <a:latin typeface="Calibri (MS) Bold"/>
                        </a:rPr>
                        <a:t>BOURSE ERASMUS + ETUDES (SMS)</a:t>
                      </a:r>
                      <a:endParaRPr lang="en-US" sz="1100"/>
                    </a:p>
                    <a:p>
                      <a:pPr algn="ctr">
                        <a:lnSpc>
                          <a:spcPts val="3484"/>
                        </a:lnSpc>
                      </a:pPr>
                      <a:endParaRPr lang="en-US" sz="1100"/>
                    </a:p>
                  </a:txBody>
                  <a:tcPr marL="190500" marR="190500" marT="190500" marB="190500" anchor="b">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18406E"/>
                    </a:solidFill>
                  </a:tcPr>
                </a:tc>
                <a:tc>
                  <a:txBody>
                    <a:bodyPr/>
                    <a:lstStyle/>
                    <a:p>
                      <a:pPr algn="ctr">
                        <a:lnSpc>
                          <a:spcPts val="3087"/>
                        </a:lnSpc>
                        <a:defRPr/>
                      </a:pPr>
                      <a:r>
                        <a:rPr lang="en-US" sz="2205">
                          <a:solidFill>
                            <a:srgbClr val="FFFFFF"/>
                          </a:solidFill>
                          <a:latin typeface="Calibri (MS) Bold"/>
                        </a:rPr>
                        <a:t>BOURSE RÉGIONALE À LA MOBILITÉ INTERNATIONALE ETUDIANTE (BRMIE)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74D0E"/>
                    </a:solidFill>
                  </a:tcPr>
                </a:tc>
                <a:tc>
                  <a:txBody>
                    <a:bodyPr/>
                    <a:lstStyle/>
                    <a:p>
                      <a:pPr algn="ctr">
                        <a:lnSpc>
                          <a:spcPts val="3087"/>
                        </a:lnSpc>
                        <a:defRPr/>
                      </a:pPr>
                      <a:r>
                        <a:rPr lang="en-US" sz="2205">
                          <a:solidFill>
                            <a:srgbClr val="FFFFFF"/>
                          </a:solidFill>
                          <a:latin typeface="Calibri (MS) Bold"/>
                        </a:rPr>
                        <a:t>BOURSE D’AIDE À LA MOBILITÉ INTERNATIONALE (AMI)</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9B21A"/>
                    </a:solidFill>
                  </a:tcPr>
                </a:tc>
                <a:extLst>
                  <a:ext uri="{0D108BD9-81ED-4DB2-BD59-A6C34878D82A}">
                    <a16:rowId xmlns:a16="http://schemas.microsoft.com/office/drawing/2014/main" val="10000"/>
                  </a:ext>
                </a:extLst>
              </a:tr>
              <a:tr h="6230119">
                <a:tc>
                  <a:txBody>
                    <a:bodyPr/>
                    <a:lstStyle/>
                    <a:p>
                      <a:pPr marL="411400" lvl="1" indent="-205700" algn="just">
                        <a:lnSpc>
                          <a:spcPts val="2667"/>
                        </a:lnSpc>
                        <a:buFont typeface="Arial"/>
                        <a:buChar char="•"/>
                        <a:defRPr/>
                      </a:pPr>
                      <a:r>
                        <a:rPr lang="en-US" sz="1905">
                          <a:solidFill>
                            <a:srgbClr val="FFFFFF"/>
                          </a:solidFill>
                          <a:latin typeface="Calibri (MS)"/>
                        </a:rPr>
                        <a:t>Pour les mobilités dans le cadre du programme Erasmus + (pays européens)</a:t>
                      </a:r>
                      <a:endParaRPr lang="en-US" sz="1100"/>
                    </a:p>
                    <a:p>
                      <a:pPr algn="just">
                        <a:lnSpc>
                          <a:spcPts val="2667"/>
                        </a:lnSpc>
                      </a:pPr>
                      <a:endParaRPr lang="en-US" sz="1100"/>
                    </a:p>
                    <a:p>
                      <a:pPr marL="411400" lvl="1" indent="-205700" algn="just">
                        <a:lnSpc>
                          <a:spcPts val="2667"/>
                        </a:lnSpc>
                        <a:buFont typeface="Arial"/>
                        <a:buChar char="•"/>
                      </a:pPr>
                      <a:r>
                        <a:rPr lang="en-US" sz="1905">
                          <a:solidFill>
                            <a:srgbClr val="FFFFFF"/>
                          </a:solidFill>
                          <a:latin typeface="Calibri (MS)"/>
                        </a:rPr>
                        <a:t>Montant en fonction du pays de mobilité (3 grands groupes)</a:t>
                      </a:r>
                    </a:p>
                    <a:p>
                      <a:pPr algn="just">
                        <a:lnSpc>
                          <a:spcPts val="2667"/>
                        </a:lnSpc>
                      </a:pPr>
                      <a:endParaRPr lang="en-US" sz="1905">
                        <a:solidFill>
                          <a:srgbClr val="FFFFFF"/>
                        </a:solidFill>
                        <a:latin typeface="Calibri (MS)"/>
                      </a:endParaRPr>
                    </a:p>
                    <a:p>
                      <a:pPr marL="411400" lvl="1" indent="-205700" algn="just">
                        <a:lnSpc>
                          <a:spcPts val="2667"/>
                        </a:lnSpc>
                        <a:buFont typeface="Arial"/>
                        <a:buChar char="•"/>
                      </a:pPr>
                      <a:r>
                        <a:rPr lang="en-US" sz="1905">
                          <a:solidFill>
                            <a:srgbClr val="FFFFFF"/>
                          </a:solidFill>
                          <a:latin typeface="Calibri (MS)"/>
                        </a:rPr>
                        <a:t>Durée minimum de la mobilité 2 mois soit 60 jours</a:t>
                      </a:r>
                    </a:p>
                    <a:p>
                      <a:pPr algn="just">
                        <a:lnSpc>
                          <a:spcPts val="2667"/>
                        </a:lnSpc>
                      </a:pPr>
                      <a:endParaRPr lang="en-US" sz="1905">
                        <a:solidFill>
                          <a:srgbClr val="FFFFFF"/>
                        </a:solidFill>
                        <a:latin typeface="Calibri (MS)"/>
                      </a:endParaRPr>
                    </a:p>
                    <a:p>
                      <a:pPr marL="411400" lvl="1" indent="-205700" algn="just">
                        <a:lnSpc>
                          <a:spcPts val="2667"/>
                        </a:lnSpc>
                        <a:buFont typeface="Arial"/>
                        <a:buChar char="•"/>
                      </a:pPr>
                      <a:r>
                        <a:rPr lang="en-US" sz="1905">
                          <a:solidFill>
                            <a:srgbClr val="FFFFFF"/>
                          </a:solidFill>
                          <a:latin typeface="Calibri (MS)"/>
                        </a:rPr>
                        <a:t>Aide complémentaire pour les étudiants en situation de handicap (dossier)</a:t>
                      </a:r>
                    </a:p>
                    <a:p>
                      <a:pPr algn="just">
                        <a:lnSpc>
                          <a:spcPts val="2667"/>
                        </a:lnSpc>
                      </a:pPr>
                      <a:endParaRPr lang="en-US" sz="1905">
                        <a:solidFill>
                          <a:srgbClr val="FFFFFF"/>
                        </a:solidFill>
                        <a:latin typeface="Calibri (MS)"/>
                      </a:endParaRPr>
                    </a:p>
                    <a:p>
                      <a:pPr marL="411400" lvl="1" indent="-205700" algn="just">
                        <a:lnSpc>
                          <a:spcPts val="2667"/>
                        </a:lnSpc>
                        <a:buFont typeface="Arial"/>
                        <a:buChar char="•"/>
                      </a:pPr>
                      <a:r>
                        <a:rPr lang="en-US" sz="1905">
                          <a:solidFill>
                            <a:srgbClr val="FFFFFF"/>
                          </a:solidFill>
                          <a:latin typeface="Calibri (MS)"/>
                        </a:rPr>
                        <a:t>Aide complémentaire « Inclusion » pour les étudiants ayant moins d’opportunités</a:t>
                      </a:r>
                    </a:p>
                    <a:p>
                      <a:pPr algn="just">
                        <a:lnSpc>
                          <a:spcPts val="2667"/>
                        </a:lnSpc>
                      </a:pPr>
                      <a:endParaRPr lang="en-US" sz="1905">
                        <a:solidFill>
                          <a:srgbClr val="FFFFFF"/>
                        </a:solidFill>
                        <a:latin typeface="Calibri (MS)"/>
                      </a:endParaRPr>
                    </a:p>
                    <a:p>
                      <a:pPr marL="411400" lvl="1" indent="-205700" algn="just">
                        <a:lnSpc>
                          <a:spcPts val="2667"/>
                        </a:lnSpc>
                        <a:buFont typeface="Arial"/>
                        <a:buChar char="•"/>
                      </a:pPr>
                      <a:r>
                        <a:rPr lang="en-US" sz="1905">
                          <a:solidFill>
                            <a:srgbClr val="FFFFFF"/>
                          </a:solidFill>
                          <a:latin typeface="Calibri (MS)"/>
                        </a:rPr>
                        <a:t>Aide forfaitaire complémentaire « mobilité verte » pour les étudiants utilisant des moyens de transports doux</a:t>
                      </a:r>
                    </a:p>
                    <a:p>
                      <a:pPr algn="just">
                        <a:lnSpc>
                          <a:spcPts val="2107"/>
                        </a:lnSpc>
                      </a:pPr>
                      <a:endParaRPr lang="en-US" sz="1905">
                        <a:solidFill>
                          <a:srgbClr val="FFFFFF"/>
                        </a:solidFill>
                        <a:latin typeface="Calibri (MS)"/>
                      </a:endParaRP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18406E"/>
                    </a:solidFill>
                  </a:tcPr>
                </a:tc>
                <a:tc>
                  <a:txBody>
                    <a:bodyPr/>
                    <a:lstStyle/>
                    <a:p>
                      <a:pPr marL="411400" lvl="1" indent="-205700" algn="l">
                        <a:lnSpc>
                          <a:spcPts val="2667"/>
                        </a:lnSpc>
                        <a:buFont typeface="Arial"/>
                        <a:buChar char="•"/>
                        <a:defRPr/>
                      </a:pPr>
                      <a:r>
                        <a:rPr lang="en-US" sz="1905">
                          <a:solidFill>
                            <a:srgbClr val="FFFFFF"/>
                          </a:solidFill>
                          <a:latin typeface="Calibri (MS)"/>
                        </a:rPr>
                        <a:t>Pour tout type de mobilité (hors Principautés de Monaco et d'Andorre)</a:t>
                      </a:r>
                      <a:endParaRPr lang="en-US" sz="1100"/>
                    </a:p>
                    <a:p>
                      <a:pPr marL="411400" lvl="1" indent="-205700">
                        <a:lnSpc>
                          <a:spcPts val="2667"/>
                        </a:lnSpc>
                        <a:buFont typeface="Arial"/>
                        <a:buChar char="•"/>
                      </a:pPr>
                      <a:r>
                        <a:rPr lang="en-US" sz="1905">
                          <a:solidFill>
                            <a:srgbClr val="FFFFFF"/>
                          </a:solidFill>
                          <a:latin typeface="Calibri (MS)"/>
                        </a:rPr>
                        <a:t>95€ / semaine </a:t>
                      </a:r>
                      <a:r>
                        <a:rPr lang="en-US" sz="1905" u="sng">
                          <a:solidFill>
                            <a:srgbClr val="FFFFFF"/>
                          </a:solidFill>
                          <a:latin typeface="Calibri (MS)"/>
                        </a:rPr>
                        <a:t>attribuée</a:t>
                      </a:r>
                    </a:p>
                    <a:p>
                      <a:pPr marL="411400" lvl="1" indent="-205700">
                        <a:lnSpc>
                          <a:spcPts val="2667"/>
                        </a:lnSpc>
                        <a:buFont typeface="Arial"/>
                        <a:buChar char="•"/>
                      </a:pPr>
                      <a:r>
                        <a:rPr lang="en-US" sz="1905">
                          <a:solidFill>
                            <a:srgbClr val="FFFFFF"/>
                          </a:solidFill>
                          <a:latin typeface="Calibri (MS)"/>
                        </a:rPr>
                        <a:t>Durée minimum de la mobilité = 1 mois soit 4 </a:t>
                      </a:r>
                      <a:r>
                        <a:rPr lang="en-US" sz="1905" u="sng">
                          <a:solidFill>
                            <a:srgbClr val="FFFFFF"/>
                          </a:solidFill>
                          <a:latin typeface="Calibri (MS)"/>
                        </a:rPr>
                        <a:t>semaines dans la limite de 26 semaines par étudiant pour une année universitaire</a:t>
                      </a:r>
                    </a:p>
                    <a:p>
                      <a:pPr marL="411400" lvl="1" indent="-205700">
                        <a:lnSpc>
                          <a:spcPts val="2667"/>
                        </a:lnSpc>
                        <a:buFont typeface="Arial"/>
                        <a:buChar char="•"/>
                      </a:pPr>
                      <a:r>
                        <a:rPr lang="en-US" sz="1905">
                          <a:solidFill>
                            <a:srgbClr val="FFFFFF"/>
                          </a:solidFill>
                          <a:latin typeface="Calibri (MS)"/>
                        </a:rPr>
                        <a:t>Aide forfaitaire pour les boursiers sur critères </a:t>
                      </a:r>
                      <a:r>
                        <a:rPr lang="en-US" sz="1905" u="sng">
                          <a:solidFill>
                            <a:srgbClr val="FFFFFF"/>
                          </a:solidFill>
                          <a:latin typeface="Calibri (MS)"/>
                        </a:rPr>
                        <a:t>sociaux pendant l'année de la mobilité, selon l'échelon de la bourse Crous</a:t>
                      </a:r>
                    </a:p>
                    <a:p>
                      <a:pPr marL="411400" lvl="1" indent="-205700">
                        <a:lnSpc>
                          <a:spcPts val="2667"/>
                        </a:lnSpc>
                        <a:buFont typeface="Arial"/>
                        <a:buChar char="•"/>
                      </a:pPr>
                      <a:r>
                        <a:rPr lang="en-US" sz="1905" u="sng">
                          <a:solidFill>
                            <a:srgbClr val="FFFFFF"/>
                          </a:solidFill>
                          <a:latin typeface="Calibri (MS)"/>
                        </a:rPr>
                        <a:t>Aide forfaitaire de 530 € pour les étudiants en situation de handicap</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74D0E"/>
                    </a:solidFill>
                  </a:tcPr>
                </a:tc>
                <a:tc>
                  <a:txBody>
                    <a:bodyPr/>
                    <a:lstStyle/>
                    <a:p>
                      <a:pPr marL="411400" lvl="1" indent="-205700" algn="l">
                        <a:lnSpc>
                          <a:spcPts val="2667"/>
                        </a:lnSpc>
                        <a:buFont typeface="Arial"/>
                        <a:buChar char="•"/>
                        <a:defRPr/>
                      </a:pPr>
                      <a:r>
                        <a:rPr lang="en-US" sz="1905">
                          <a:solidFill>
                            <a:srgbClr val="FFFFFF"/>
                          </a:solidFill>
                          <a:latin typeface="Calibri (MS)"/>
                        </a:rPr>
                        <a:t>Uniquement pour les boursiers sur critères sociaux pendant l'année de la mobilité</a:t>
                      </a:r>
                      <a:endParaRPr lang="en-US" sz="1100"/>
                    </a:p>
                    <a:p>
                      <a:pPr marL="411400" lvl="1" indent="-205700">
                        <a:lnSpc>
                          <a:spcPts val="2667"/>
                        </a:lnSpc>
                        <a:buFont typeface="Arial"/>
                        <a:buChar char="•"/>
                      </a:pPr>
                      <a:r>
                        <a:rPr lang="en-US" sz="1905">
                          <a:solidFill>
                            <a:srgbClr val="FFFFFF"/>
                          </a:solidFill>
                          <a:latin typeface="Calibri (MS)"/>
                        </a:rPr>
                        <a:t>400€ par mois attribué</a:t>
                      </a:r>
                    </a:p>
                    <a:p>
                      <a:pPr marL="411400" lvl="1" indent="-205700">
                        <a:lnSpc>
                          <a:spcPts val="2667"/>
                        </a:lnSpc>
                        <a:buFont typeface="Arial"/>
                        <a:buChar char="•"/>
                      </a:pPr>
                      <a:r>
                        <a:rPr lang="en-US" sz="1905">
                          <a:solidFill>
                            <a:srgbClr val="FFFFFF"/>
                          </a:solidFill>
                          <a:latin typeface="Calibri (MS)"/>
                        </a:rPr>
                        <a:t>Durée minimum de mobilité de 2 mois</a:t>
                      </a:r>
                    </a:p>
                    <a:p>
                      <a:pPr marL="411400" lvl="1" indent="-205700">
                        <a:lnSpc>
                          <a:spcPts val="2667"/>
                        </a:lnSpc>
                        <a:buFont typeface="Arial"/>
                        <a:buChar char="•"/>
                      </a:pPr>
                      <a:r>
                        <a:rPr lang="en-US" sz="1905">
                          <a:solidFill>
                            <a:srgbClr val="FFFFFF"/>
                          </a:solidFill>
                          <a:latin typeface="Calibri (MS)"/>
                        </a:rPr>
                        <a:t>Aide forfaitaire et non mensuelle</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9B21A"/>
                    </a:solidFill>
                  </a:tcPr>
                </a:tc>
                <a:extLst>
                  <a:ext uri="{0D108BD9-81ED-4DB2-BD59-A6C34878D82A}">
                    <a16:rowId xmlns:a16="http://schemas.microsoft.com/office/drawing/2014/main" val="10001"/>
                  </a:ext>
                </a:extLst>
              </a:tr>
            </a:tbl>
          </a:graphicData>
        </a:graphic>
      </p:graphicFrame>
      <p:sp>
        <p:nvSpPr>
          <p:cNvPr id="5" name="Freeform 5"/>
          <p:cNvSpPr/>
          <p:nvPr/>
        </p:nvSpPr>
        <p:spPr>
          <a:xfrm>
            <a:off x="2917388" y="1850388"/>
            <a:ext cx="1684155" cy="590237"/>
          </a:xfrm>
          <a:custGeom>
            <a:avLst/>
            <a:gdLst/>
            <a:ahLst/>
            <a:cxnLst/>
            <a:rect l="l" t="t" r="r" b="b"/>
            <a:pathLst>
              <a:path w="1684155" h="590237">
                <a:moveTo>
                  <a:pt x="0" y="0"/>
                </a:moveTo>
                <a:lnTo>
                  <a:pt x="1684155" y="0"/>
                </a:lnTo>
                <a:lnTo>
                  <a:pt x="1684155" y="590237"/>
                </a:lnTo>
                <a:lnTo>
                  <a:pt x="0" y="590237"/>
                </a:lnTo>
                <a:lnTo>
                  <a:pt x="0" y="0"/>
                </a:lnTo>
                <a:close/>
              </a:path>
            </a:pathLst>
          </a:custGeom>
          <a:blipFill>
            <a:blip r:embed="rId3"/>
            <a:stretch>
              <a:fillRect t="-22819" b="-141534"/>
            </a:stretch>
          </a:blipFill>
        </p:spPr>
      </p:sp>
      <p:sp>
        <p:nvSpPr>
          <p:cNvPr id="6" name="Freeform 6"/>
          <p:cNvSpPr/>
          <p:nvPr/>
        </p:nvSpPr>
        <p:spPr>
          <a:xfrm>
            <a:off x="8968057" y="1784929"/>
            <a:ext cx="1885222" cy="721155"/>
          </a:xfrm>
          <a:custGeom>
            <a:avLst/>
            <a:gdLst/>
            <a:ahLst/>
            <a:cxnLst/>
            <a:rect l="l" t="t" r="r" b="b"/>
            <a:pathLst>
              <a:path w="1885222" h="721155">
                <a:moveTo>
                  <a:pt x="0" y="0"/>
                </a:moveTo>
                <a:lnTo>
                  <a:pt x="1885222" y="0"/>
                </a:lnTo>
                <a:lnTo>
                  <a:pt x="1885222" y="721155"/>
                </a:lnTo>
                <a:lnTo>
                  <a:pt x="0" y="721155"/>
                </a:lnTo>
                <a:lnTo>
                  <a:pt x="0" y="0"/>
                </a:lnTo>
                <a:close/>
              </a:path>
            </a:pathLst>
          </a:custGeom>
          <a:blipFill>
            <a:blip r:embed="rId4"/>
            <a:stretch>
              <a:fillRect t="-14865" b="-114865"/>
            </a:stretch>
          </a:blipFill>
        </p:spPr>
      </p:sp>
      <p:sp>
        <p:nvSpPr>
          <p:cNvPr id="7" name="Freeform 7"/>
          <p:cNvSpPr/>
          <p:nvPr/>
        </p:nvSpPr>
        <p:spPr>
          <a:xfrm>
            <a:off x="14270909" y="1851340"/>
            <a:ext cx="1830300" cy="589285"/>
          </a:xfrm>
          <a:custGeom>
            <a:avLst/>
            <a:gdLst/>
            <a:ahLst/>
            <a:cxnLst/>
            <a:rect l="l" t="t" r="r" b="b"/>
            <a:pathLst>
              <a:path w="1830300" h="589285">
                <a:moveTo>
                  <a:pt x="0" y="0"/>
                </a:moveTo>
                <a:lnTo>
                  <a:pt x="1830300" y="0"/>
                </a:lnTo>
                <a:lnTo>
                  <a:pt x="1830300" y="589285"/>
                </a:lnTo>
                <a:lnTo>
                  <a:pt x="0" y="589285"/>
                </a:lnTo>
                <a:lnTo>
                  <a:pt x="0" y="0"/>
                </a:lnTo>
                <a:close/>
              </a:path>
            </a:pathLst>
          </a:custGeom>
          <a:blipFill>
            <a:blip r:embed="rId5"/>
            <a:stretch>
              <a:fillRect t="-20645" b="-142641"/>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51607" y="205740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3224F"/>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p:txBody>
        </p:sp>
      </p:grpSp>
      <p:sp>
        <p:nvSpPr>
          <p:cNvPr id="5" name="Freeform 5"/>
          <p:cNvSpPr/>
          <p:nvPr/>
        </p:nvSpPr>
        <p:spPr>
          <a:xfrm>
            <a:off x="5846925" y="4072795"/>
            <a:ext cx="1684155" cy="590237"/>
          </a:xfrm>
          <a:custGeom>
            <a:avLst/>
            <a:gdLst/>
            <a:ahLst/>
            <a:cxnLst/>
            <a:rect l="l" t="t" r="r" b="b"/>
            <a:pathLst>
              <a:path w="1684155" h="590237">
                <a:moveTo>
                  <a:pt x="0" y="0"/>
                </a:moveTo>
                <a:lnTo>
                  <a:pt x="1684155" y="0"/>
                </a:lnTo>
                <a:lnTo>
                  <a:pt x="1684155" y="590238"/>
                </a:lnTo>
                <a:lnTo>
                  <a:pt x="0" y="590238"/>
                </a:lnTo>
                <a:lnTo>
                  <a:pt x="0" y="0"/>
                </a:lnTo>
                <a:close/>
              </a:path>
            </a:pathLst>
          </a:custGeom>
          <a:blipFill>
            <a:blip r:embed="rId2"/>
            <a:stretch>
              <a:fillRect t="-22819" b="-141534"/>
            </a:stretch>
          </a:blipFill>
        </p:spPr>
      </p:sp>
      <p:sp>
        <p:nvSpPr>
          <p:cNvPr id="6" name="Freeform 6"/>
          <p:cNvSpPr/>
          <p:nvPr/>
        </p:nvSpPr>
        <p:spPr>
          <a:xfrm>
            <a:off x="8732347" y="3941878"/>
            <a:ext cx="1885222" cy="721155"/>
          </a:xfrm>
          <a:custGeom>
            <a:avLst/>
            <a:gdLst/>
            <a:ahLst/>
            <a:cxnLst/>
            <a:rect l="l" t="t" r="r" b="b"/>
            <a:pathLst>
              <a:path w="1885222" h="721155">
                <a:moveTo>
                  <a:pt x="0" y="0"/>
                </a:moveTo>
                <a:lnTo>
                  <a:pt x="1885222" y="0"/>
                </a:lnTo>
                <a:lnTo>
                  <a:pt x="1885222" y="721155"/>
                </a:lnTo>
                <a:lnTo>
                  <a:pt x="0" y="721155"/>
                </a:lnTo>
                <a:lnTo>
                  <a:pt x="0" y="0"/>
                </a:lnTo>
                <a:close/>
              </a:path>
            </a:pathLst>
          </a:custGeom>
          <a:blipFill>
            <a:blip r:embed="rId3"/>
            <a:stretch>
              <a:fillRect t="-14865" b="-114865"/>
            </a:stretch>
          </a:blipFill>
        </p:spPr>
      </p:sp>
      <p:sp>
        <p:nvSpPr>
          <p:cNvPr id="7" name="Freeform 7"/>
          <p:cNvSpPr/>
          <p:nvPr/>
        </p:nvSpPr>
        <p:spPr>
          <a:xfrm>
            <a:off x="12137459" y="4073748"/>
            <a:ext cx="1830300" cy="589285"/>
          </a:xfrm>
          <a:custGeom>
            <a:avLst/>
            <a:gdLst/>
            <a:ahLst/>
            <a:cxnLst/>
            <a:rect l="l" t="t" r="r" b="b"/>
            <a:pathLst>
              <a:path w="1830300" h="589285">
                <a:moveTo>
                  <a:pt x="0" y="0"/>
                </a:moveTo>
                <a:lnTo>
                  <a:pt x="1830299" y="0"/>
                </a:lnTo>
                <a:lnTo>
                  <a:pt x="1830299" y="589285"/>
                </a:lnTo>
                <a:lnTo>
                  <a:pt x="0" y="589285"/>
                </a:lnTo>
                <a:lnTo>
                  <a:pt x="0" y="0"/>
                </a:lnTo>
                <a:close/>
              </a:path>
            </a:pathLst>
          </a:custGeom>
          <a:blipFill>
            <a:blip r:embed="rId4"/>
            <a:stretch>
              <a:fillRect t="-20645" b="-142641"/>
            </a:stretch>
          </a:blipFill>
        </p:spPr>
      </p:sp>
      <p:sp>
        <p:nvSpPr>
          <p:cNvPr id="8" name="Freeform 8"/>
          <p:cNvSpPr/>
          <p:nvPr/>
        </p:nvSpPr>
        <p:spPr>
          <a:xfrm>
            <a:off x="7951425" y="4188101"/>
            <a:ext cx="360577" cy="360577"/>
          </a:xfrm>
          <a:custGeom>
            <a:avLst/>
            <a:gdLst/>
            <a:ahLst/>
            <a:cxnLst/>
            <a:rect l="l" t="t" r="r" b="b"/>
            <a:pathLst>
              <a:path w="360577" h="360577">
                <a:moveTo>
                  <a:pt x="0" y="0"/>
                </a:moveTo>
                <a:lnTo>
                  <a:pt x="360577" y="0"/>
                </a:lnTo>
                <a:lnTo>
                  <a:pt x="360577" y="360578"/>
                </a:lnTo>
                <a:lnTo>
                  <a:pt x="0" y="3605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1197225" y="4188101"/>
            <a:ext cx="360577" cy="360577"/>
          </a:xfrm>
          <a:custGeom>
            <a:avLst/>
            <a:gdLst/>
            <a:ahLst/>
            <a:cxnLst/>
            <a:rect l="l" t="t" r="r" b="b"/>
            <a:pathLst>
              <a:path w="360577" h="360577">
                <a:moveTo>
                  <a:pt x="0" y="0"/>
                </a:moveTo>
                <a:lnTo>
                  <a:pt x="360577" y="0"/>
                </a:lnTo>
                <a:lnTo>
                  <a:pt x="360577" y="360578"/>
                </a:lnTo>
                <a:lnTo>
                  <a:pt x="0" y="3605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1028700" y="2230882"/>
            <a:ext cx="16230600" cy="1058228"/>
          </a:xfrm>
          <a:prstGeom prst="rect">
            <a:avLst/>
          </a:prstGeom>
        </p:spPr>
        <p:txBody>
          <a:bodyPr lIns="0" tIns="0" rIns="0" bIns="0" rtlCol="0" anchor="t">
            <a:spAutoFit/>
          </a:bodyPr>
          <a:lstStyle/>
          <a:p>
            <a:pPr>
              <a:lnSpc>
                <a:spcPts val="4087"/>
              </a:lnSpc>
              <a:spcBef>
                <a:spcPct val="0"/>
              </a:spcBef>
            </a:pPr>
            <a:r>
              <a:rPr lang="en-US" sz="2724" spc="136">
                <a:solidFill>
                  <a:srgbClr val="FFFFFF"/>
                </a:solidFill>
                <a:latin typeface="Calibri (MS) Bold"/>
              </a:rPr>
              <a:t>POUR LES MOBILITÉS D’ÉTUDES, CES 3 BOURSES SONT CUMULABLES ENTRE ELLES ?ET ÉGALEMENT CUMULABLES AVEC LA BOURSE DU CROUS</a:t>
            </a:r>
          </a:p>
        </p:txBody>
      </p:sp>
      <p:sp>
        <p:nvSpPr>
          <p:cNvPr id="11" name="TextBox 11"/>
          <p:cNvSpPr txBox="1"/>
          <p:nvPr/>
        </p:nvSpPr>
        <p:spPr>
          <a:xfrm>
            <a:off x="1028700" y="564653"/>
            <a:ext cx="16333814" cy="941070"/>
          </a:xfrm>
          <a:prstGeom prst="rect">
            <a:avLst/>
          </a:prstGeom>
        </p:spPr>
        <p:txBody>
          <a:bodyPr lIns="0" tIns="0" rIns="0" bIns="0" rtlCol="0" anchor="t">
            <a:spAutoFit/>
          </a:bodyPr>
          <a:lstStyle/>
          <a:p>
            <a:pPr>
              <a:lnSpc>
                <a:spcPts val="7050"/>
              </a:lnSpc>
            </a:pPr>
            <a:r>
              <a:rPr lang="en-US" sz="7050">
                <a:solidFill>
                  <a:srgbClr val="E74D0E"/>
                </a:solidFill>
                <a:latin typeface="Montserrat Extra-Bold"/>
              </a:rPr>
              <a:t>Les aides financières possibles</a:t>
            </a:r>
          </a:p>
        </p:txBody>
      </p:sp>
      <p:sp>
        <p:nvSpPr>
          <p:cNvPr id="12" name="TextBox 12"/>
          <p:cNvSpPr txBox="1"/>
          <p:nvPr/>
        </p:nvSpPr>
        <p:spPr>
          <a:xfrm>
            <a:off x="1011206" y="5215483"/>
            <a:ext cx="9671438" cy="3446102"/>
          </a:xfrm>
          <a:prstGeom prst="rect">
            <a:avLst/>
          </a:prstGeom>
        </p:spPr>
        <p:txBody>
          <a:bodyPr lIns="0" tIns="0" rIns="0" bIns="0" rtlCol="0" anchor="t">
            <a:spAutoFit/>
          </a:bodyPr>
          <a:lstStyle/>
          <a:p>
            <a:pPr>
              <a:lnSpc>
                <a:spcPts val="3782"/>
              </a:lnSpc>
            </a:pPr>
            <a:endParaRPr/>
          </a:p>
          <a:p>
            <a:pPr>
              <a:lnSpc>
                <a:spcPts val="3782"/>
              </a:lnSpc>
            </a:pPr>
            <a:r>
              <a:rPr lang="en-US" sz="2701" spc="27">
                <a:solidFill>
                  <a:srgbClr val="E84E10"/>
                </a:solidFill>
                <a:latin typeface="Calibri (MS)"/>
              </a:rPr>
              <a:t>CRITÈRES DE BASE POUR EN BÉNÉFICIER : </a:t>
            </a:r>
          </a:p>
          <a:p>
            <a:pPr>
              <a:lnSpc>
                <a:spcPts val="3782"/>
              </a:lnSpc>
            </a:pPr>
            <a:endParaRPr lang="en-US" sz="2701" spc="27">
              <a:solidFill>
                <a:srgbClr val="E84E10"/>
              </a:solidFill>
              <a:latin typeface="Calibri (MS)"/>
            </a:endParaRPr>
          </a:p>
          <a:p>
            <a:pPr marL="583293" lvl="1" indent="-291646">
              <a:lnSpc>
                <a:spcPts val="3782"/>
              </a:lnSpc>
              <a:buFont typeface="Arial"/>
              <a:buChar char="•"/>
            </a:pPr>
            <a:r>
              <a:rPr lang="en-US" sz="2701" spc="27">
                <a:solidFill>
                  <a:srgbClr val="13224F"/>
                </a:solidFill>
                <a:latin typeface="Calibri (MS)"/>
              </a:rPr>
              <a:t>Être inscrit à l'UGA l'année de sa mobilité</a:t>
            </a:r>
          </a:p>
          <a:p>
            <a:pPr marL="583293" lvl="1" indent="-291646">
              <a:lnSpc>
                <a:spcPts val="3782"/>
              </a:lnSpc>
              <a:buFont typeface="Arial"/>
              <a:buChar char="•"/>
            </a:pPr>
            <a:r>
              <a:rPr lang="en-US" sz="2701" spc="27">
                <a:solidFill>
                  <a:srgbClr val="13224F"/>
                </a:solidFill>
                <a:latin typeface="Calibri (MS)"/>
              </a:rPr>
              <a:t>La mobilité doit être validée par des ECTS</a:t>
            </a:r>
          </a:p>
          <a:p>
            <a:pPr marL="583293" lvl="1" indent="-291646">
              <a:lnSpc>
                <a:spcPts val="3782"/>
              </a:lnSpc>
              <a:buFont typeface="Arial"/>
              <a:buChar char="•"/>
            </a:pPr>
            <a:r>
              <a:rPr lang="en-US" sz="2701" spc="27">
                <a:solidFill>
                  <a:srgbClr val="13224F"/>
                </a:solidFill>
                <a:latin typeface="Calibri (MS)"/>
              </a:rPr>
              <a:t>Il n'y a pas de critères de nationalité</a:t>
            </a:r>
          </a:p>
          <a:p>
            <a:pPr marL="583293" lvl="1" indent="-291646">
              <a:lnSpc>
                <a:spcPts val="3782"/>
              </a:lnSpc>
              <a:buFont typeface="Arial"/>
              <a:buChar char="•"/>
            </a:pPr>
            <a:r>
              <a:rPr lang="en-US" sz="2701" spc="27">
                <a:solidFill>
                  <a:srgbClr val="13224F"/>
                </a:solidFill>
                <a:latin typeface="Calibri (MS)"/>
              </a:rPr>
              <a:t>Année de césure Inéligible</a:t>
            </a:r>
          </a:p>
        </p:txBody>
      </p:sp>
      <p:sp>
        <p:nvSpPr>
          <p:cNvPr id="13" name="Freeform 13"/>
          <p:cNvSpPr/>
          <p:nvPr/>
        </p:nvSpPr>
        <p:spPr>
          <a:xfrm>
            <a:off x="16248023" y="8098904"/>
            <a:ext cx="1786845" cy="1786845"/>
          </a:xfrm>
          <a:custGeom>
            <a:avLst/>
            <a:gdLst/>
            <a:ahLst/>
            <a:cxnLst/>
            <a:rect l="l" t="t" r="r" b="b"/>
            <a:pathLst>
              <a:path w="1786845" h="1786845">
                <a:moveTo>
                  <a:pt x="0" y="0"/>
                </a:moveTo>
                <a:lnTo>
                  <a:pt x="1786844" y="0"/>
                </a:lnTo>
                <a:lnTo>
                  <a:pt x="1786844" y="1786845"/>
                </a:lnTo>
                <a:lnTo>
                  <a:pt x="0" y="1786845"/>
                </a:lnTo>
                <a:lnTo>
                  <a:pt x="0" y="0"/>
                </a:lnTo>
                <a:close/>
              </a:path>
            </a:pathLst>
          </a:custGeom>
          <a:blipFill>
            <a:blip r:embed="rId7"/>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TextBox 2"/>
          <p:cNvSpPr txBox="1"/>
          <p:nvPr/>
        </p:nvSpPr>
        <p:spPr>
          <a:xfrm>
            <a:off x="531035" y="5399520"/>
            <a:ext cx="17225929" cy="4506934"/>
          </a:xfrm>
          <a:prstGeom prst="rect">
            <a:avLst/>
          </a:prstGeom>
        </p:spPr>
        <p:txBody>
          <a:bodyPr lIns="0" tIns="0" rIns="0" bIns="0" rtlCol="0" anchor="t">
            <a:spAutoFit/>
          </a:bodyPr>
          <a:lstStyle/>
          <a:p>
            <a:pPr>
              <a:lnSpc>
                <a:spcPts val="3586"/>
              </a:lnSpc>
            </a:pPr>
            <a:endParaRPr/>
          </a:p>
          <a:p>
            <a:pPr>
              <a:lnSpc>
                <a:spcPts val="3586"/>
              </a:lnSpc>
            </a:pPr>
            <a:endParaRPr/>
          </a:p>
          <a:p>
            <a:pPr>
              <a:lnSpc>
                <a:spcPts val="3586"/>
              </a:lnSpc>
            </a:pPr>
            <a:r>
              <a:rPr lang="en-US" sz="2561" spc="25">
                <a:solidFill>
                  <a:srgbClr val="13224F"/>
                </a:solidFill>
                <a:latin typeface="Calibri (MS) Bold"/>
              </a:rPr>
              <a:t>Prenez l’habitude de vous référer aux pages web dédiées :</a:t>
            </a:r>
          </a:p>
          <a:p>
            <a:pPr>
              <a:lnSpc>
                <a:spcPts val="3586"/>
              </a:lnSpc>
            </a:pPr>
            <a:r>
              <a:rPr lang="en-US" sz="2561" spc="25">
                <a:solidFill>
                  <a:srgbClr val="13224F"/>
                </a:solidFill>
                <a:latin typeface="Calibri (MS) Bold"/>
              </a:rPr>
              <a:t>Site Web UGA: </a:t>
            </a:r>
            <a:r>
              <a:rPr lang="en-US" sz="2561" u="sng" spc="25">
                <a:solidFill>
                  <a:srgbClr val="13224F"/>
                </a:solidFill>
                <a:latin typeface="Calibri (MS) Bold"/>
                <a:hlinkClick r:id="rId2" tooltip="https://www.univ-grenoble-alpes.fr/financer-votre-projet-/financer-votre-projet-d-etudes-a-l-international"/>
              </a:rPr>
              <a:t>https://www.univ-grenoble-alpes.fr/financer-votre-projet-/financer-votre-projet-d-etudes-a-l-international</a:t>
            </a:r>
          </a:p>
          <a:p>
            <a:pPr>
              <a:lnSpc>
                <a:spcPts val="3586"/>
              </a:lnSpc>
            </a:pPr>
            <a:r>
              <a:rPr lang="en-US" sz="2561" spc="25">
                <a:solidFill>
                  <a:srgbClr val="13224F"/>
                </a:solidFill>
                <a:latin typeface="Calibri (MS) Bold"/>
              </a:rPr>
              <a:t>Le LEO UGA: </a:t>
            </a:r>
            <a:r>
              <a:rPr lang="en-US" sz="2561" u="sng" spc="25">
                <a:solidFill>
                  <a:srgbClr val="13224F"/>
                </a:solidFill>
                <a:latin typeface="Calibri (MS) Bold"/>
                <a:hlinkClick r:id="rId3" tooltip="https://leo.univ-grenoble-alpes.fr/menu-principal/mon-projet-d-etudes-et-professionnel/international/financer-son-depart-1222881.kjsp?RH=1491467174701"/>
              </a:rPr>
              <a:t>https://leo.univ-grenoble-alpes.fr/menu-principal/mon-projet-d-etudes-et-professionnel/international/financer-son-depart</a:t>
            </a:r>
          </a:p>
          <a:p>
            <a:pPr>
              <a:lnSpc>
                <a:spcPts val="3586"/>
              </a:lnSpc>
            </a:pPr>
            <a:endParaRPr lang="en-US" sz="2561" u="sng" spc="25">
              <a:solidFill>
                <a:srgbClr val="13224F"/>
              </a:solidFill>
              <a:latin typeface="Calibri (MS) Bold"/>
              <a:hlinkClick r:id="rId3" tooltip="https://leo.univ-grenoble-alpes.fr/menu-principal/mon-projet-d-etudes-et-professionnel/international/financer-son-depart-1222881.kjsp?RH=1491467174701"/>
            </a:endParaRPr>
          </a:p>
          <a:p>
            <a:pPr>
              <a:lnSpc>
                <a:spcPts val="3586"/>
              </a:lnSpc>
            </a:pPr>
            <a:r>
              <a:rPr lang="en-US" sz="2561" spc="25">
                <a:solidFill>
                  <a:srgbClr val="13224F"/>
                </a:solidFill>
                <a:latin typeface="Calibri (MS) Bold"/>
              </a:rPr>
              <a:t>Pour toutes questions relatives aux bourses de mobilité à l'international, vous pouvez contacter le pôle bourses à l’adresse suivante:</a:t>
            </a:r>
            <a:r>
              <a:rPr lang="en-US" sz="2561" spc="25">
                <a:solidFill>
                  <a:srgbClr val="E74D0E"/>
                </a:solidFill>
                <a:latin typeface="Calibri (MS) Bold"/>
              </a:rPr>
              <a:t> bourses-mobilite@univ-grenoble-alpes.fr</a:t>
            </a:r>
          </a:p>
          <a:p>
            <a:pPr>
              <a:lnSpc>
                <a:spcPts val="3586"/>
              </a:lnSpc>
            </a:pPr>
            <a:endParaRPr lang="en-US" sz="2561" spc="25">
              <a:solidFill>
                <a:srgbClr val="E74D0E"/>
              </a:solidFill>
              <a:latin typeface="Calibri (MS) Bold"/>
            </a:endParaRPr>
          </a:p>
        </p:txBody>
      </p:sp>
      <p:sp>
        <p:nvSpPr>
          <p:cNvPr id="3" name="TextBox 3"/>
          <p:cNvSpPr txBox="1"/>
          <p:nvPr/>
        </p:nvSpPr>
        <p:spPr>
          <a:xfrm>
            <a:off x="1028700" y="564653"/>
            <a:ext cx="16939925" cy="941070"/>
          </a:xfrm>
          <a:prstGeom prst="rect">
            <a:avLst/>
          </a:prstGeom>
        </p:spPr>
        <p:txBody>
          <a:bodyPr lIns="0" tIns="0" rIns="0" bIns="0" rtlCol="0" anchor="t">
            <a:spAutoFit/>
          </a:bodyPr>
          <a:lstStyle/>
          <a:p>
            <a:pPr>
              <a:lnSpc>
                <a:spcPts val="7050"/>
              </a:lnSpc>
            </a:pPr>
            <a:r>
              <a:rPr lang="en-US" sz="7050">
                <a:solidFill>
                  <a:srgbClr val="E74D0E"/>
                </a:solidFill>
                <a:latin typeface="Montserrat Extra-Bold"/>
              </a:rPr>
              <a:t>Pour + d'informations</a:t>
            </a:r>
          </a:p>
        </p:txBody>
      </p:sp>
      <p:grpSp>
        <p:nvGrpSpPr>
          <p:cNvPr id="4" name="Group 4"/>
          <p:cNvGrpSpPr/>
          <p:nvPr/>
        </p:nvGrpSpPr>
        <p:grpSpPr>
          <a:xfrm>
            <a:off x="0" y="1821690"/>
            <a:ext cx="18288000" cy="3086100"/>
            <a:chOff x="0" y="0"/>
            <a:chExt cx="4816593" cy="812800"/>
          </a:xfrm>
        </p:grpSpPr>
        <p:sp>
          <p:nvSpPr>
            <p:cNvPr id="5" name="Freeform 5"/>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3224F"/>
            </a:solidFill>
          </p:spPr>
        </p:sp>
        <p:sp>
          <p:nvSpPr>
            <p:cNvPr id="6" name="TextBox 6"/>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p:txBody>
        </p:sp>
      </p:grpSp>
      <p:sp>
        <p:nvSpPr>
          <p:cNvPr id="7" name="TextBox 7"/>
          <p:cNvSpPr txBox="1"/>
          <p:nvPr/>
        </p:nvSpPr>
        <p:spPr>
          <a:xfrm>
            <a:off x="636523" y="2637750"/>
            <a:ext cx="16578580" cy="1652588"/>
          </a:xfrm>
          <a:prstGeom prst="rect">
            <a:avLst/>
          </a:prstGeom>
        </p:spPr>
        <p:txBody>
          <a:bodyPr lIns="0" tIns="0" rIns="0" bIns="0" rtlCol="0" anchor="t">
            <a:spAutoFit/>
          </a:bodyPr>
          <a:lstStyle/>
          <a:p>
            <a:pPr>
              <a:lnSpc>
                <a:spcPts val="3187"/>
              </a:lnSpc>
              <a:spcBef>
                <a:spcPct val="0"/>
              </a:spcBef>
            </a:pPr>
            <a:r>
              <a:rPr lang="en-US" sz="2124" spc="106">
                <a:solidFill>
                  <a:srgbClr val="FFFFFF"/>
                </a:solidFill>
                <a:latin typeface="Calibri (MS)"/>
              </a:rPr>
              <a:t>DES RÉUNIONS D’INFORMATIONS SUR LES BOURSES DE MOBILITÉ SERONT ORGANISÉES DANS LE COURANT DE L’ANNÉE UNIVERSITAIRE :</a:t>
            </a:r>
          </a:p>
          <a:p>
            <a:pPr>
              <a:lnSpc>
                <a:spcPts val="3187"/>
              </a:lnSpc>
              <a:spcBef>
                <a:spcPct val="0"/>
              </a:spcBef>
            </a:pPr>
            <a:endParaRPr lang="en-US" sz="2124" spc="106">
              <a:solidFill>
                <a:srgbClr val="FFFFFF"/>
              </a:solidFill>
              <a:latin typeface="Calibri (MS)"/>
            </a:endParaRPr>
          </a:p>
          <a:p>
            <a:pPr marL="458787" lvl="1" indent="-229393">
              <a:lnSpc>
                <a:spcPts val="3187"/>
              </a:lnSpc>
              <a:buFont typeface="Arial"/>
              <a:buChar char="•"/>
            </a:pPr>
            <a:r>
              <a:rPr lang="en-US" sz="2124" spc="106">
                <a:solidFill>
                  <a:srgbClr val="E84E10"/>
                </a:solidFill>
                <a:latin typeface="Calibri (MS)"/>
              </a:rPr>
              <a:t>Études : dans le courant du mois de mars - avril pour les étudiants sélectionnés dans le cadre d’une mobilité d’études en 2024/25.</a:t>
            </a:r>
          </a:p>
          <a:p>
            <a:pPr marL="458787" lvl="1" indent="-229393">
              <a:lnSpc>
                <a:spcPts val="3187"/>
              </a:lnSpc>
              <a:buFont typeface="Arial"/>
              <a:buChar char="•"/>
            </a:pPr>
            <a:r>
              <a:rPr lang="en-US" sz="2124" spc="106">
                <a:solidFill>
                  <a:srgbClr val="E84E10"/>
                </a:solidFill>
                <a:latin typeface="Calibri (MS)"/>
              </a:rPr>
              <a:t>Stages: dans le courant de l’année universitaire entre décembre et mars.</a:t>
            </a:r>
          </a:p>
        </p:txBody>
      </p:sp>
      <p:sp>
        <p:nvSpPr>
          <p:cNvPr id="8" name="Freeform 8"/>
          <p:cNvSpPr/>
          <p:nvPr/>
        </p:nvSpPr>
        <p:spPr>
          <a:xfrm>
            <a:off x="16365878" y="135278"/>
            <a:ext cx="1786845" cy="1786845"/>
          </a:xfrm>
          <a:custGeom>
            <a:avLst/>
            <a:gdLst/>
            <a:ahLst/>
            <a:cxnLst/>
            <a:rect l="l" t="t" r="r" b="b"/>
            <a:pathLst>
              <a:path w="1786845" h="1786845">
                <a:moveTo>
                  <a:pt x="0" y="0"/>
                </a:moveTo>
                <a:lnTo>
                  <a:pt x="1786844" y="0"/>
                </a:lnTo>
                <a:lnTo>
                  <a:pt x="1786844" y="1786844"/>
                </a:lnTo>
                <a:lnTo>
                  <a:pt x="0" y="1786844"/>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4" name="Group 4"/>
          <p:cNvGrpSpPr/>
          <p:nvPr/>
        </p:nvGrpSpPr>
        <p:grpSpPr>
          <a:xfrm>
            <a:off x="1317242" y="5143500"/>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E74D0E"/>
            </a:solidFill>
          </p:spPr>
        </p:sp>
      </p:grpSp>
      <p:sp>
        <p:nvSpPr>
          <p:cNvPr id="6" name="Freeform 6"/>
          <p:cNvSpPr/>
          <p:nvPr/>
        </p:nvSpPr>
        <p:spPr>
          <a:xfrm>
            <a:off x="10473599" y="3216115"/>
            <a:ext cx="7628756" cy="7628756"/>
          </a:xfrm>
          <a:custGeom>
            <a:avLst/>
            <a:gdLst/>
            <a:ahLst/>
            <a:cxnLst/>
            <a:rect l="l" t="t" r="r" b="b"/>
            <a:pathLst>
              <a:path w="7628756" h="7628756">
                <a:moveTo>
                  <a:pt x="0" y="0"/>
                </a:moveTo>
                <a:lnTo>
                  <a:pt x="7628756" y="0"/>
                </a:lnTo>
                <a:lnTo>
                  <a:pt x="7628756" y="7628757"/>
                </a:lnTo>
                <a:lnTo>
                  <a:pt x="0" y="7628757"/>
                </a:lnTo>
                <a:lnTo>
                  <a:pt x="0" y="0"/>
                </a:lnTo>
                <a:close/>
              </a:path>
            </a:pathLst>
          </a:custGeom>
          <a:blipFill>
            <a:blip r:embed="rId3"/>
            <a:stretch>
              <a:fillRect/>
            </a:stretch>
          </a:blipFill>
        </p:spPr>
      </p:sp>
      <p:sp>
        <p:nvSpPr>
          <p:cNvPr id="7" name="TextBox 7"/>
          <p:cNvSpPr txBox="1"/>
          <p:nvPr/>
        </p:nvSpPr>
        <p:spPr>
          <a:xfrm>
            <a:off x="1893886" y="5843615"/>
            <a:ext cx="7173913" cy="2462213"/>
          </a:xfrm>
          <a:prstGeom prst="rect">
            <a:avLst/>
          </a:prstGeom>
        </p:spPr>
        <p:txBody>
          <a:bodyPr wrap="square" lIns="0" tIns="0" rIns="0" bIns="0" rtlCol="0" anchor="t">
            <a:spAutoFit/>
          </a:bodyPr>
          <a:lstStyle/>
          <a:p>
            <a:pPr>
              <a:lnSpc>
                <a:spcPts val="9600"/>
              </a:lnSpc>
            </a:pPr>
            <a:r>
              <a:rPr lang="en-US" sz="8000" spc="240" dirty="0" err="1" smtClean="0">
                <a:solidFill>
                  <a:srgbClr val="193046"/>
                </a:solidFill>
                <a:latin typeface="Aileron Heavy Bold"/>
              </a:rPr>
              <a:t>En</a:t>
            </a:r>
            <a:r>
              <a:rPr lang="en-US" sz="8000" spc="240" dirty="0" smtClean="0">
                <a:solidFill>
                  <a:srgbClr val="193046"/>
                </a:solidFill>
                <a:latin typeface="Aileron Heavy Bold"/>
              </a:rPr>
              <a:t> </a:t>
            </a:r>
            <a:r>
              <a:rPr lang="en-US" sz="8000" spc="240" dirty="0" err="1" smtClean="0">
                <a:solidFill>
                  <a:srgbClr val="193046"/>
                </a:solidFill>
                <a:latin typeface="Aileron Heavy Bold"/>
              </a:rPr>
              <a:t>Composante</a:t>
            </a:r>
            <a:endParaRPr lang="en-US" sz="8000" spc="240" dirty="0">
              <a:solidFill>
                <a:srgbClr val="191919"/>
              </a:solidFill>
              <a:latin typeface="Aileron Heavy"/>
            </a:endParaRPr>
          </a:p>
        </p:txBody>
      </p:sp>
    </p:spTree>
    <p:extLst>
      <p:ext uri="{BB962C8B-B14F-4D97-AF65-F5344CB8AC3E}">
        <p14:creationId xmlns:p14="http://schemas.microsoft.com/office/powerpoint/2010/main" val="340205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9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2486330" y="5710953"/>
            <a:ext cx="4772970" cy="3047814"/>
            <a:chOff x="0" y="0"/>
            <a:chExt cx="7712066" cy="4924595"/>
          </a:xfrm>
        </p:grpSpPr>
        <p:sp>
          <p:nvSpPr>
            <p:cNvPr id="3" name="Freeform 3"/>
            <p:cNvSpPr/>
            <p:nvPr/>
          </p:nvSpPr>
          <p:spPr>
            <a:xfrm>
              <a:off x="0" y="0"/>
              <a:ext cx="7712066" cy="4924595"/>
            </a:xfrm>
            <a:custGeom>
              <a:avLst/>
              <a:gdLst/>
              <a:ahLst/>
              <a:cxnLst/>
              <a:rect l="l" t="t" r="r" b="b"/>
              <a:pathLst>
                <a:path w="7712066" h="4924595">
                  <a:moveTo>
                    <a:pt x="7587606" y="59690"/>
                  </a:moveTo>
                  <a:cubicBezTo>
                    <a:pt x="7623166" y="59690"/>
                    <a:pt x="7652376" y="88900"/>
                    <a:pt x="7652376" y="124460"/>
                  </a:cubicBezTo>
                  <a:lnTo>
                    <a:pt x="7652376" y="4800135"/>
                  </a:lnTo>
                  <a:cubicBezTo>
                    <a:pt x="7652376" y="4835695"/>
                    <a:pt x="7623166" y="4864905"/>
                    <a:pt x="7587606" y="4864905"/>
                  </a:cubicBezTo>
                  <a:lnTo>
                    <a:pt x="124460" y="4864905"/>
                  </a:lnTo>
                  <a:cubicBezTo>
                    <a:pt x="88900" y="4864905"/>
                    <a:pt x="59690" y="4835695"/>
                    <a:pt x="59690" y="4800135"/>
                  </a:cubicBezTo>
                  <a:lnTo>
                    <a:pt x="59690" y="124460"/>
                  </a:lnTo>
                  <a:cubicBezTo>
                    <a:pt x="59690" y="88900"/>
                    <a:pt x="88900" y="59690"/>
                    <a:pt x="124460" y="59690"/>
                  </a:cubicBezTo>
                  <a:lnTo>
                    <a:pt x="7587606" y="59690"/>
                  </a:lnTo>
                  <a:moveTo>
                    <a:pt x="7587606" y="0"/>
                  </a:moveTo>
                  <a:lnTo>
                    <a:pt x="124460" y="0"/>
                  </a:lnTo>
                  <a:cubicBezTo>
                    <a:pt x="55880" y="0"/>
                    <a:pt x="0" y="55880"/>
                    <a:pt x="0" y="124460"/>
                  </a:cubicBezTo>
                  <a:lnTo>
                    <a:pt x="0" y="4800135"/>
                  </a:lnTo>
                  <a:cubicBezTo>
                    <a:pt x="0" y="4868715"/>
                    <a:pt x="55880" y="4924595"/>
                    <a:pt x="124460" y="4924595"/>
                  </a:cubicBezTo>
                  <a:lnTo>
                    <a:pt x="7587606" y="4924595"/>
                  </a:lnTo>
                  <a:cubicBezTo>
                    <a:pt x="7656186" y="4924595"/>
                    <a:pt x="7712066" y="4868715"/>
                    <a:pt x="7712066" y="4800135"/>
                  </a:cubicBezTo>
                  <a:lnTo>
                    <a:pt x="7712066" y="124460"/>
                  </a:lnTo>
                  <a:cubicBezTo>
                    <a:pt x="7712066" y="55880"/>
                    <a:pt x="7656186" y="0"/>
                    <a:pt x="7587606" y="0"/>
                  </a:cubicBezTo>
                  <a:close/>
                </a:path>
              </a:pathLst>
            </a:custGeom>
            <a:solidFill>
              <a:srgbClr val="FDFAF0"/>
            </a:solidFill>
          </p:spPr>
        </p:sp>
      </p:grpSp>
      <p:grpSp>
        <p:nvGrpSpPr>
          <p:cNvPr id="4" name="Group 4"/>
          <p:cNvGrpSpPr/>
          <p:nvPr/>
        </p:nvGrpSpPr>
        <p:grpSpPr>
          <a:xfrm>
            <a:off x="12486330" y="2198381"/>
            <a:ext cx="4772970" cy="3047814"/>
            <a:chOff x="0" y="0"/>
            <a:chExt cx="7712066" cy="4924595"/>
          </a:xfrm>
        </p:grpSpPr>
        <p:sp>
          <p:nvSpPr>
            <p:cNvPr id="5" name="Freeform 5"/>
            <p:cNvSpPr/>
            <p:nvPr/>
          </p:nvSpPr>
          <p:spPr>
            <a:xfrm>
              <a:off x="0" y="0"/>
              <a:ext cx="7712066" cy="4924595"/>
            </a:xfrm>
            <a:custGeom>
              <a:avLst/>
              <a:gdLst/>
              <a:ahLst/>
              <a:cxnLst/>
              <a:rect l="l" t="t" r="r" b="b"/>
              <a:pathLst>
                <a:path w="7712066" h="4924595">
                  <a:moveTo>
                    <a:pt x="7587606" y="59690"/>
                  </a:moveTo>
                  <a:cubicBezTo>
                    <a:pt x="7623166" y="59690"/>
                    <a:pt x="7652376" y="88900"/>
                    <a:pt x="7652376" y="124460"/>
                  </a:cubicBezTo>
                  <a:lnTo>
                    <a:pt x="7652376" y="4800135"/>
                  </a:lnTo>
                  <a:cubicBezTo>
                    <a:pt x="7652376" y="4835695"/>
                    <a:pt x="7623166" y="4864905"/>
                    <a:pt x="7587606" y="4864905"/>
                  </a:cubicBezTo>
                  <a:lnTo>
                    <a:pt x="124460" y="4864905"/>
                  </a:lnTo>
                  <a:cubicBezTo>
                    <a:pt x="88900" y="4864905"/>
                    <a:pt x="59690" y="4835695"/>
                    <a:pt x="59690" y="4800135"/>
                  </a:cubicBezTo>
                  <a:lnTo>
                    <a:pt x="59690" y="124460"/>
                  </a:lnTo>
                  <a:cubicBezTo>
                    <a:pt x="59690" y="88900"/>
                    <a:pt x="88900" y="59690"/>
                    <a:pt x="124460" y="59690"/>
                  </a:cubicBezTo>
                  <a:lnTo>
                    <a:pt x="7587606" y="59690"/>
                  </a:lnTo>
                  <a:moveTo>
                    <a:pt x="7587606" y="0"/>
                  </a:moveTo>
                  <a:lnTo>
                    <a:pt x="124460" y="0"/>
                  </a:lnTo>
                  <a:cubicBezTo>
                    <a:pt x="55880" y="0"/>
                    <a:pt x="0" y="55880"/>
                    <a:pt x="0" y="124460"/>
                  </a:cubicBezTo>
                  <a:lnTo>
                    <a:pt x="0" y="4800135"/>
                  </a:lnTo>
                  <a:cubicBezTo>
                    <a:pt x="0" y="4868715"/>
                    <a:pt x="55880" y="4924595"/>
                    <a:pt x="124460" y="4924595"/>
                  </a:cubicBezTo>
                  <a:lnTo>
                    <a:pt x="7587606" y="4924595"/>
                  </a:lnTo>
                  <a:cubicBezTo>
                    <a:pt x="7656186" y="4924595"/>
                    <a:pt x="7712066" y="4868715"/>
                    <a:pt x="7712066" y="4800135"/>
                  </a:cubicBezTo>
                  <a:lnTo>
                    <a:pt x="7712066" y="124460"/>
                  </a:lnTo>
                  <a:cubicBezTo>
                    <a:pt x="7712066" y="55880"/>
                    <a:pt x="7656186" y="0"/>
                    <a:pt x="7587606" y="0"/>
                  </a:cubicBezTo>
                  <a:close/>
                </a:path>
              </a:pathLst>
            </a:custGeom>
            <a:solidFill>
              <a:srgbClr val="FDFAF0"/>
            </a:solidFill>
          </p:spPr>
        </p:sp>
      </p:grpSp>
      <p:sp>
        <p:nvSpPr>
          <p:cNvPr id="6" name="Freeform 6"/>
          <p:cNvSpPr/>
          <p:nvPr/>
        </p:nvSpPr>
        <p:spPr>
          <a:xfrm>
            <a:off x="-2942529" y="6734771"/>
            <a:ext cx="6289657" cy="6289657"/>
          </a:xfrm>
          <a:custGeom>
            <a:avLst/>
            <a:gdLst/>
            <a:ahLst/>
            <a:cxnLst/>
            <a:rect l="l" t="t" r="r" b="b"/>
            <a:pathLst>
              <a:path w="6289657" h="6289657">
                <a:moveTo>
                  <a:pt x="0" y="0"/>
                </a:moveTo>
                <a:lnTo>
                  <a:pt x="6289657" y="0"/>
                </a:lnTo>
                <a:lnTo>
                  <a:pt x="6289657" y="6289657"/>
                </a:lnTo>
                <a:lnTo>
                  <a:pt x="0" y="62896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3151182" y="381487"/>
            <a:ext cx="4762013" cy="4762013"/>
          </a:xfrm>
          <a:custGeom>
            <a:avLst/>
            <a:gdLst/>
            <a:ahLst/>
            <a:cxnLst/>
            <a:rect l="l" t="t" r="r" b="b"/>
            <a:pathLst>
              <a:path w="4762013" h="4762013">
                <a:moveTo>
                  <a:pt x="0" y="0"/>
                </a:moveTo>
                <a:lnTo>
                  <a:pt x="4762013" y="0"/>
                </a:lnTo>
                <a:lnTo>
                  <a:pt x="4762013" y="4762013"/>
                </a:lnTo>
                <a:lnTo>
                  <a:pt x="0" y="4762013"/>
                </a:lnTo>
                <a:lnTo>
                  <a:pt x="0" y="0"/>
                </a:lnTo>
                <a:close/>
              </a:path>
            </a:pathLst>
          </a:custGeom>
          <a:blipFill>
            <a:blip r:embed="rId5"/>
            <a:stretch>
              <a:fillRect/>
            </a:stretch>
          </a:blipFill>
        </p:spPr>
      </p:sp>
      <p:sp>
        <p:nvSpPr>
          <p:cNvPr id="8" name="TextBox 8"/>
          <p:cNvSpPr txBox="1"/>
          <p:nvPr/>
        </p:nvSpPr>
        <p:spPr>
          <a:xfrm>
            <a:off x="1864329" y="5137702"/>
            <a:ext cx="9948523" cy="3462486"/>
          </a:xfrm>
          <a:prstGeom prst="rect">
            <a:avLst/>
          </a:prstGeom>
        </p:spPr>
        <p:txBody>
          <a:bodyPr lIns="0" tIns="0" rIns="0" bIns="0" rtlCol="0" anchor="t">
            <a:spAutoFit/>
          </a:bodyPr>
          <a:lstStyle/>
          <a:p>
            <a:pPr>
              <a:lnSpc>
                <a:spcPts val="4545"/>
              </a:lnSpc>
            </a:pPr>
            <a:r>
              <a:rPr lang="en-US" sz="3246" spc="32" dirty="0" smtClean="0">
                <a:solidFill>
                  <a:srgbClr val="0C0E0C"/>
                </a:solidFill>
                <a:latin typeface="Calibri (MS) Bold"/>
              </a:rPr>
              <a:t>Nom de la </a:t>
            </a:r>
            <a:r>
              <a:rPr lang="en-US" sz="3246" spc="32" dirty="0" err="1" smtClean="0">
                <a:solidFill>
                  <a:srgbClr val="0C0E0C"/>
                </a:solidFill>
                <a:latin typeface="Calibri (MS) Bold"/>
              </a:rPr>
              <a:t>composante</a:t>
            </a:r>
            <a:endParaRPr lang="en-US" sz="3246" spc="32" dirty="0">
              <a:solidFill>
                <a:srgbClr val="0C0E0C"/>
              </a:solidFill>
              <a:latin typeface="Calibri (MS) Bold"/>
            </a:endParaRPr>
          </a:p>
          <a:p>
            <a:pPr>
              <a:lnSpc>
                <a:spcPts val="4545"/>
              </a:lnSpc>
            </a:pPr>
            <a:r>
              <a:rPr lang="en-US" sz="3246" spc="32" dirty="0" err="1" smtClean="0">
                <a:solidFill>
                  <a:srgbClr val="0C0E0C"/>
                </a:solidFill>
                <a:latin typeface="Calibri (MS) Bold"/>
              </a:rPr>
              <a:t>Adresse</a:t>
            </a:r>
            <a:r>
              <a:rPr lang="en-US" sz="3246" spc="32" dirty="0" smtClean="0">
                <a:solidFill>
                  <a:srgbClr val="0C0E0C"/>
                </a:solidFill>
                <a:latin typeface="Calibri (MS) Bold"/>
              </a:rPr>
              <a:t> bureau relations </a:t>
            </a:r>
            <a:r>
              <a:rPr lang="en-US" sz="3246" spc="32" dirty="0" err="1" smtClean="0">
                <a:solidFill>
                  <a:srgbClr val="0C0E0C"/>
                </a:solidFill>
                <a:latin typeface="Calibri (MS) Bold"/>
              </a:rPr>
              <a:t>internationales</a:t>
            </a:r>
            <a:endParaRPr lang="en-US" sz="3246" spc="32" dirty="0">
              <a:solidFill>
                <a:srgbClr val="0C0E0C"/>
              </a:solidFill>
              <a:latin typeface="Calibri (MS) Bold"/>
            </a:endParaRPr>
          </a:p>
          <a:p>
            <a:pPr>
              <a:lnSpc>
                <a:spcPts val="4545"/>
              </a:lnSpc>
            </a:pPr>
            <a:r>
              <a:rPr lang="en-US" sz="3246" spc="32" dirty="0" smtClean="0">
                <a:solidFill>
                  <a:srgbClr val="0C0E0C"/>
                </a:solidFill>
                <a:latin typeface="Montserrat Extra-Bold Bold"/>
              </a:rPr>
              <a:t>Mail</a:t>
            </a:r>
          </a:p>
          <a:p>
            <a:pPr>
              <a:lnSpc>
                <a:spcPts val="4545"/>
              </a:lnSpc>
            </a:pPr>
            <a:r>
              <a:rPr lang="en-US" sz="3246" spc="32" dirty="0" err="1" smtClean="0">
                <a:solidFill>
                  <a:srgbClr val="0C0E0C"/>
                </a:solidFill>
                <a:latin typeface="Montserrat Extra-Bold Bold"/>
              </a:rPr>
              <a:t>Horaires</a:t>
            </a:r>
            <a:r>
              <a:rPr lang="en-US" sz="3246" spc="32" dirty="0" smtClean="0">
                <a:solidFill>
                  <a:srgbClr val="0C0E0C"/>
                </a:solidFill>
                <a:latin typeface="Montserrat Extra-Bold Bold"/>
              </a:rPr>
              <a:t> </a:t>
            </a:r>
            <a:r>
              <a:rPr lang="en-US" sz="3246" spc="32" dirty="0" err="1" smtClean="0">
                <a:solidFill>
                  <a:srgbClr val="0C0E0C"/>
                </a:solidFill>
                <a:latin typeface="Montserrat Extra-Bold Bold"/>
              </a:rPr>
              <a:t>ouvertures</a:t>
            </a:r>
            <a:endParaRPr lang="en-US" sz="3246" spc="32" dirty="0" smtClean="0">
              <a:solidFill>
                <a:srgbClr val="0C0E0C"/>
              </a:solidFill>
              <a:latin typeface="Montserrat Extra-Bold Bold"/>
            </a:endParaRPr>
          </a:p>
          <a:p>
            <a:pPr>
              <a:lnSpc>
                <a:spcPts val="4545"/>
              </a:lnSpc>
            </a:pPr>
            <a:endParaRPr lang="en-US" sz="3246" spc="32" dirty="0">
              <a:solidFill>
                <a:srgbClr val="0C0E0C"/>
              </a:solidFill>
              <a:latin typeface="Montserrat Extra-Bold Bold"/>
            </a:endParaRPr>
          </a:p>
          <a:p>
            <a:pPr>
              <a:lnSpc>
                <a:spcPts val="4545"/>
              </a:lnSpc>
            </a:pPr>
            <a:endParaRPr lang="en-US" sz="3246" spc="32" dirty="0">
              <a:solidFill>
                <a:srgbClr val="0C0E0C"/>
              </a:solidFill>
              <a:latin typeface="Montserrat Extra-Bold Bold"/>
            </a:endParaRPr>
          </a:p>
        </p:txBody>
      </p:sp>
      <p:sp>
        <p:nvSpPr>
          <p:cNvPr id="9" name="TextBox 9"/>
          <p:cNvSpPr txBox="1"/>
          <p:nvPr/>
        </p:nvSpPr>
        <p:spPr>
          <a:xfrm>
            <a:off x="1028700" y="4076700"/>
            <a:ext cx="8857308" cy="1066800"/>
          </a:xfrm>
          <a:prstGeom prst="rect">
            <a:avLst/>
          </a:prstGeom>
        </p:spPr>
        <p:txBody>
          <a:bodyPr lIns="0" tIns="0" rIns="0" bIns="0" rtlCol="0" anchor="t">
            <a:spAutoFit/>
          </a:bodyPr>
          <a:lstStyle/>
          <a:p>
            <a:pPr>
              <a:lnSpc>
                <a:spcPts val="8456"/>
              </a:lnSpc>
            </a:pPr>
            <a:r>
              <a:rPr lang="en-US" sz="7047" spc="281" dirty="0" err="1" smtClean="0">
                <a:solidFill>
                  <a:srgbClr val="E84E10"/>
                </a:solidFill>
                <a:latin typeface="Montserrat Extra-Bold"/>
              </a:rPr>
              <a:t>Vos</a:t>
            </a:r>
            <a:r>
              <a:rPr lang="en-US" sz="7047" spc="281" dirty="0" smtClean="0">
                <a:solidFill>
                  <a:srgbClr val="E84E10"/>
                </a:solidFill>
                <a:latin typeface="Montserrat Extra-Bold"/>
              </a:rPr>
              <a:t> contacts</a:t>
            </a:r>
            <a:endParaRPr lang="en-US" sz="7047" spc="281" dirty="0">
              <a:solidFill>
                <a:srgbClr val="E84E10"/>
              </a:solidFill>
              <a:latin typeface="Montserrat Extra-Bold"/>
            </a:endParaRPr>
          </a:p>
        </p:txBody>
      </p:sp>
      <p:sp>
        <p:nvSpPr>
          <p:cNvPr id="11" name="TextBox 11"/>
          <p:cNvSpPr txBox="1"/>
          <p:nvPr/>
        </p:nvSpPr>
        <p:spPr>
          <a:xfrm>
            <a:off x="12886393" y="7484115"/>
            <a:ext cx="4342853" cy="563231"/>
          </a:xfrm>
          <a:prstGeom prst="rect">
            <a:avLst/>
          </a:prstGeom>
        </p:spPr>
        <p:txBody>
          <a:bodyPr lIns="0" tIns="0" rIns="0" bIns="0" rtlCol="0" anchor="t">
            <a:spAutoFit/>
          </a:bodyPr>
          <a:lstStyle/>
          <a:p>
            <a:pPr>
              <a:lnSpc>
                <a:spcPts val="4800"/>
              </a:lnSpc>
            </a:pPr>
            <a:r>
              <a:rPr lang="en-US" sz="3000" dirty="0" smtClean="0">
                <a:solidFill>
                  <a:srgbClr val="0C0E0C"/>
                </a:solidFill>
                <a:latin typeface="Calibri (MS)"/>
              </a:rPr>
              <a:t>Nom + </a:t>
            </a:r>
            <a:r>
              <a:rPr lang="en-US" sz="3000" dirty="0" err="1" smtClean="0">
                <a:solidFill>
                  <a:srgbClr val="0C0E0C"/>
                </a:solidFill>
                <a:latin typeface="Calibri (MS)"/>
              </a:rPr>
              <a:t>prénom</a:t>
            </a:r>
            <a:r>
              <a:rPr lang="en-US" sz="3000" dirty="0" smtClean="0">
                <a:solidFill>
                  <a:srgbClr val="0C0E0C"/>
                </a:solidFill>
                <a:latin typeface="Calibri (MS)"/>
              </a:rPr>
              <a:t> </a:t>
            </a:r>
            <a:r>
              <a:rPr lang="en-US" sz="3000" dirty="0" err="1" smtClean="0">
                <a:solidFill>
                  <a:srgbClr val="0C0E0C"/>
                </a:solidFill>
                <a:latin typeface="Calibri (MS)"/>
              </a:rPr>
              <a:t>animateur</a:t>
            </a:r>
            <a:endParaRPr lang="en-US" sz="3000" dirty="0">
              <a:solidFill>
                <a:srgbClr val="0C0E0C"/>
              </a:solidFill>
              <a:latin typeface="Calibri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893887" y="1509578"/>
            <a:ext cx="14500226" cy="5953393"/>
            <a:chOff x="0" y="0"/>
            <a:chExt cx="19333635" cy="7937858"/>
          </a:xfrm>
        </p:grpSpPr>
        <p:pic>
          <p:nvPicPr>
            <p:cNvPr id="3" name="Picture 3"/>
            <p:cNvPicPr>
              <a:picLocks noChangeAspect="1"/>
            </p:cNvPicPr>
            <p:nvPr/>
          </p:nvPicPr>
          <p:blipFill>
            <a:blip r:embed="rId3"/>
            <a:srcRect t="19013" b="19013"/>
            <a:stretch>
              <a:fillRect/>
            </a:stretch>
          </p:blipFill>
          <p:spPr>
            <a:xfrm>
              <a:off x="0" y="0"/>
              <a:ext cx="19333635" cy="7937858"/>
            </a:xfrm>
            <a:prstGeom prst="rect">
              <a:avLst/>
            </a:prstGeom>
          </p:spPr>
        </p:pic>
      </p:grpSp>
      <p:grpSp>
        <p:nvGrpSpPr>
          <p:cNvPr id="4" name="Group 4"/>
          <p:cNvGrpSpPr/>
          <p:nvPr/>
        </p:nvGrpSpPr>
        <p:grpSpPr>
          <a:xfrm>
            <a:off x="1317242" y="5143500"/>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E74D0E"/>
            </a:solidFill>
          </p:spPr>
        </p:sp>
      </p:grpSp>
      <p:sp>
        <p:nvSpPr>
          <p:cNvPr id="6" name="Freeform 6"/>
          <p:cNvSpPr/>
          <p:nvPr/>
        </p:nvSpPr>
        <p:spPr>
          <a:xfrm>
            <a:off x="10473599" y="3216115"/>
            <a:ext cx="7628756" cy="7628756"/>
          </a:xfrm>
          <a:custGeom>
            <a:avLst/>
            <a:gdLst/>
            <a:ahLst/>
            <a:cxnLst/>
            <a:rect l="l" t="t" r="r" b="b"/>
            <a:pathLst>
              <a:path w="7628756" h="7628756">
                <a:moveTo>
                  <a:pt x="0" y="0"/>
                </a:moveTo>
                <a:lnTo>
                  <a:pt x="7628756" y="0"/>
                </a:lnTo>
                <a:lnTo>
                  <a:pt x="7628756" y="7628757"/>
                </a:lnTo>
                <a:lnTo>
                  <a:pt x="0" y="7628757"/>
                </a:lnTo>
                <a:lnTo>
                  <a:pt x="0" y="0"/>
                </a:lnTo>
                <a:close/>
              </a:path>
            </a:pathLst>
          </a:custGeom>
          <a:blipFill>
            <a:blip r:embed="rId4"/>
            <a:stretch>
              <a:fillRect/>
            </a:stretch>
          </a:blipFill>
        </p:spPr>
      </p:sp>
      <p:sp>
        <p:nvSpPr>
          <p:cNvPr id="7" name="TextBox 7"/>
          <p:cNvSpPr txBox="1"/>
          <p:nvPr/>
        </p:nvSpPr>
        <p:spPr>
          <a:xfrm>
            <a:off x="1893887" y="5843615"/>
            <a:ext cx="6531452" cy="2447925"/>
          </a:xfrm>
          <a:prstGeom prst="rect">
            <a:avLst/>
          </a:prstGeom>
        </p:spPr>
        <p:txBody>
          <a:bodyPr lIns="0" tIns="0" rIns="0" bIns="0" rtlCol="0" anchor="t">
            <a:spAutoFit/>
          </a:bodyPr>
          <a:lstStyle/>
          <a:p>
            <a:pPr>
              <a:lnSpc>
                <a:spcPts val="9600"/>
              </a:lnSpc>
            </a:pPr>
            <a:r>
              <a:rPr lang="en-US" sz="8000" spc="240">
                <a:solidFill>
                  <a:srgbClr val="193046"/>
                </a:solidFill>
                <a:latin typeface="Aileron Heavy Bold"/>
              </a:rPr>
              <a:t>VOS</a:t>
            </a:r>
          </a:p>
          <a:p>
            <a:pPr>
              <a:lnSpc>
                <a:spcPts val="9600"/>
              </a:lnSpc>
            </a:pPr>
            <a:r>
              <a:rPr lang="en-US" sz="8000" spc="240">
                <a:solidFill>
                  <a:srgbClr val="191919"/>
                </a:solidFill>
                <a:latin typeface="Aileron Heavy"/>
              </a:rPr>
              <a:t>OUTILS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0" y="0"/>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3"/>
            <a:stretch>
              <a:fillRect/>
            </a:stretch>
          </a:blipFill>
        </p:spPr>
      </p:sp>
      <p:sp>
        <p:nvSpPr>
          <p:cNvPr id="3" name="TextBox 3"/>
          <p:cNvSpPr txBox="1"/>
          <p:nvPr/>
        </p:nvSpPr>
        <p:spPr>
          <a:xfrm>
            <a:off x="1124824" y="9007158"/>
            <a:ext cx="16201151" cy="365442"/>
          </a:xfrm>
          <a:prstGeom prst="rect">
            <a:avLst/>
          </a:prstGeom>
        </p:spPr>
        <p:txBody>
          <a:bodyPr lIns="0" tIns="0" rIns="0" bIns="0" rtlCol="0" anchor="t">
            <a:spAutoFit/>
          </a:bodyPr>
          <a:lstStyle/>
          <a:p>
            <a:pPr marL="0" lvl="0" indent="0" algn="just">
              <a:lnSpc>
                <a:spcPts val="2567"/>
              </a:lnSpc>
              <a:spcBef>
                <a:spcPct val="0"/>
              </a:spcBef>
            </a:pPr>
            <a:r>
              <a:rPr lang="en-US" sz="1975" u="sng">
                <a:solidFill>
                  <a:srgbClr val="970C10"/>
                </a:solidFill>
                <a:latin typeface="Calibri (MS) Bold"/>
                <a:hlinkClick r:id="rId4" tooltip="https://leo.univ-grenoble-alpes.fr/menu-principal/mon-projet-d-etudes-et-professionnel/international/partir-etudier-en-echange/partir-etudier-en-echange-1115705.kjsp?RF=1661520996599&amp;RH=1661520996599&amp;ksession=c75806f2-00cf-4497-8464-62648f927ac3"/>
              </a:rPr>
              <a:t>https://leo.univ-grenoble-alpes.fr/menu-principal/mon-projet-d-etudes-et-professionnel/international/partir-etudier-en-echange/</a:t>
            </a:r>
          </a:p>
        </p:txBody>
      </p:sp>
      <p:sp>
        <p:nvSpPr>
          <p:cNvPr id="4" name="TextBox 4"/>
          <p:cNvSpPr txBox="1"/>
          <p:nvPr/>
        </p:nvSpPr>
        <p:spPr>
          <a:xfrm>
            <a:off x="3174414" y="1028700"/>
            <a:ext cx="14084886" cy="1200150"/>
          </a:xfrm>
          <a:prstGeom prst="rect">
            <a:avLst/>
          </a:prstGeom>
        </p:spPr>
        <p:txBody>
          <a:bodyPr lIns="0" tIns="0" rIns="0" bIns="0" rtlCol="0" anchor="t">
            <a:spAutoFit/>
          </a:bodyPr>
          <a:lstStyle/>
          <a:p>
            <a:pPr marL="0" lvl="0" indent="0" algn="ctr">
              <a:lnSpc>
                <a:spcPts val="9480"/>
              </a:lnSpc>
              <a:spcBef>
                <a:spcPct val="0"/>
              </a:spcBef>
            </a:pPr>
            <a:r>
              <a:rPr lang="en-US" sz="7900" spc="237">
                <a:solidFill>
                  <a:srgbClr val="193046"/>
                </a:solidFill>
                <a:latin typeface="Aileron Heavy"/>
              </a:rPr>
              <a:t>INTRANET ÉTUDIANT- LEO</a:t>
            </a:r>
          </a:p>
        </p:txBody>
      </p:sp>
      <p:grpSp>
        <p:nvGrpSpPr>
          <p:cNvPr id="5" name="Group 5"/>
          <p:cNvGrpSpPr/>
          <p:nvPr/>
        </p:nvGrpSpPr>
        <p:grpSpPr>
          <a:xfrm>
            <a:off x="890849" y="3220981"/>
            <a:ext cx="16368451" cy="5435004"/>
            <a:chOff x="0" y="0"/>
            <a:chExt cx="21824601" cy="7246672"/>
          </a:xfrm>
        </p:grpSpPr>
        <p:grpSp>
          <p:nvGrpSpPr>
            <p:cNvPr id="6" name="Group 6"/>
            <p:cNvGrpSpPr/>
            <p:nvPr/>
          </p:nvGrpSpPr>
          <p:grpSpPr>
            <a:xfrm>
              <a:off x="0" y="842979"/>
              <a:ext cx="4964817" cy="6403694"/>
              <a:chOff x="0" y="0"/>
              <a:chExt cx="2623191" cy="3383431"/>
            </a:xfrm>
          </p:grpSpPr>
          <p:sp>
            <p:nvSpPr>
              <p:cNvPr id="7" name="Freeform 7"/>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8" name="Group 8"/>
            <p:cNvGrpSpPr/>
            <p:nvPr/>
          </p:nvGrpSpPr>
          <p:grpSpPr>
            <a:xfrm>
              <a:off x="5619928" y="842979"/>
              <a:ext cx="4964817" cy="6403694"/>
              <a:chOff x="0" y="0"/>
              <a:chExt cx="2623191" cy="3383431"/>
            </a:xfrm>
          </p:grpSpPr>
          <p:sp>
            <p:nvSpPr>
              <p:cNvPr id="9" name="Freeform 9"/>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10" name="Group 10"/>
            <p:cNvGrpSpPr/>
            <p:nvPr/>
          </p:nvGrpSpPr>
          <p:grpSpPr>
            <a:xfrm>
              <a:off x="11239857" y="842979"/>
              <a:ext cx="4964817" cy="6403694"/>
              <a:chOff x="0" y="0"/>
              <a:chExt cx="2623191" cy="3383431"/>
            </a:xfrm>
          </p:grpSpPr>
          <p:sp>
            <p:nvSpPr>
              <p:cNvPr id="11" name="Freeform 11"/>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12" name="Group 12"/>
            <p:cNvGrpSpPr/>
            <p:nvPr/>
          </p:nvGrpSpPr>
          <p:grpSpPr>
            <a:xfrm>
              <a:off x="16859785" y="842979"/>
              <a:ext cx="4964817" cy="6403694"/>
              <a:chOff x="0" y="0"/>
              <a:chExt cx="2623191" cy="3383431"/>
            </a:xfrm>
          </p:grpSpPr>
          <p:sp>
            <p:nvSpPr>
              <p:cNvPr id="13" name="Freeform 13"/>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sp>
          <p:nvSpPr>
            <p:cNvPr id="14" name="Freeform 14"/>
            <p:cNvSpPr/>
            <p:nvPr/>
          </p:nvSpPr>
          <p:spPr>
            <a:xfrm>
              <a:off x="222129" y="1105998"/>
              <a:ext cx="4392834" cy="5767842"/>
            </a:xfrm>
            <a:custGeom>
              <a:avLst/>
              <a:gdLst/>
              <a:ahLst/>
              <a:cxnLst/>
              <a:rect l="l" t="t" r="r" b="b"/>
              <a:pathLst>
                <a:path w="4392834" h="5767842">
                  <a:moveTo>
                    <a:pt x="0" y="0"/>
                  </a:moveTo>
                  <a:lnTo>
                    <a:pt x="4392834" y="0"/>
                  </a:lnTo>
                  <a:lnTo>
                    <a:pt x="4392834" y="5767842"/>
                  </a:lnTo>
                  <a:lnTo>
                    <a:pt x="0" y="5767842"/>
                  </a:lnTo>
                  <a:lnTo>
                    <a:pt x="0" y="0"/>
                  </a:lnTo>
                  <a:close/>
                </a:path>
              </a:pathLst>
            </a:custGeom>
            <a:blipFill>
              <a:blip r:embed="rId5"/>
              <a:stretch>
                <a:fillRect t="-10716" b="-10716"/>
              </a:stretch>
            </a:blipFill>
          </p:spPr>
        </p:sp>
        <p:sp>
          <p:nvSpPr>
            <p:cNvPr id="15" name="Freeform 15"/>
            <p:cNvSpPr/>
            <p:nvPr/>
          </p:nvSpPr>
          <p:spPr>
            <a:xfrm>
              <a:off x="5843078" y="1105998"/>
              <a:ext cx="4391813" cy="5767842"/>
            </a:xfrm>
            <a:custGeom>
              <a:avLst/>
              <a:gdLst/>
              <a:ahLst/>
              <a:cxnLst/>
              <a:rect l="l" t="t" r="r" b="b"/>
              <a:pathLst>
                <a:path w="4391813" h="5767842">
                  <a:moveTo>
                    <a:pt x="0" y="0"/>
                  </a:moveTo>
                  <a:lnTo>
                    <a:pt x="4391813" y="0"/>
                  </a:lnTo>
                  <a:lnTo>
                    <a:pt x="4391813" y="5767842"/>
                  </a:lnTo>
                  <a:lnTo>
                    <a:pt x="0" y="5767842"/>
                  </a:lnTo>
                  <a:lnTo>
                    <a:pt x="0" y="0"/>
                  </a:lnTo>
                  <a:close/>
                </a:path>
              </a:pathLst>
            </a:custGeom>
            <a:blipFill>
              <a:blip r:embed="rId6"/>
              <a:stretch>
                <a:fillRect t="-9629" r="-7945" b="-18633"/>
              </a:stretch>
            </a:blipFill>
          </p:spPr>
        </p:sp>
        <p:sp>
          <p:nvSpPr>
            <p:cNvPr id="16" name="Freeform 16"/>
            <p:cNvSpPr/>
            <p:nvPr/>
          </p:nvSpPr>
          <p:spPr>
            <a:xfrm>
              <a:off x="11464090" y="1105998"/>
              <a:ext cx="4432164" cy="5767842"/>
            </a:xfrm>
            <a:custGeom>
              <a:avLst/>
              <a:gdLst/>
              <a:ahLst/>
              <a:cxnLst/>
              <a:rect l="l" t="t" r="r" b="b"/>
              <a:pathLst>
                <a:path w="4432164" h="5767842">
                  <a:moveTo>
                    <a:pt x="0" y="0"/>
                  </a:moveTo>
                  <a:lnTo>
                    <a:pt x="4432163" y="0"/>
                  </a:lnTo>
                  <a:lnTo>
                    <a:pt x="4432163" y="5767842"/>
                  </a:lnTo>
                  <a:lnTo>
                    <a:pt x="0" y="5767842"/>
                  </a:lnTo>
                  <a:lnTo>
                    <a:pt x="0" y="0"/>
                  </a:lnTo>
                  <a:close/>
                </a:path>
              </a:pathLst>
            </a:custGeom>
            <a:blipFill>
              <a:blip r:embed="rId7"/>
              <a:stretch>
                <a:fillRect t="-12865" b="-6423"/>
              </a:stretch>
            </a:blipFill>
          </p:spPr>
        </p:sp>
        <p:sp>
          <p:nvSpPr>
            <p:cNvPr id="17" name="Freeform 17"/>
            <p:cNvSpPr/>
            <p:nvPr/>
          </p:nvSpPr>
          <p:spPr>
            <a:xfrm>
              <a:off x="17084018" y="1105998"/>
              <a:ext cx="4554675" cy="5767842"/>
            </a:xfrm>
            <a:custGeom>
              <a:avLst/>
              <a:gdLst/>
              <a:ahLst/>
              <a:cxnLst/>
              <a:rect l="l" t="t" r="r" b="b"/>
              <a:pathLst>
                <a:path w="4554675" h="5767842">
                  <a:moveTo>
                    <a:pt x="0" y="0"/>
                  </a:moveTo>
                  <a:lnTo>
                    <a:pt x="4554675" y="0"/>
                  </a:lnTo>
                  <a:lnTo>
                    <a:pt x="4554675" y="5767842"/>
                  </a:lnTo>
                  <a:lnTo>
                    <a:pt x="0" y="5767842"/>
                  </a:lnTo>
                  <a:lnTo>
                    <a:pt x="0" y="0"/>
                  </a:lnTo>
                  <a:close/>
                </a:path>
              </a:pathLst>
            </a:custGeom>
            <a:blipFill>
              <a:blip r:embed="rId8"/>
              <a:stretch>
                <a:fillRect l="-5191" r="-26495"/>
              </a:stretch>
            </a:blipFill>
          </p:spPr>
        </p:sp>
        <p:sp>
          <p:nvSpPr>
            <p:cNvPr id="18" name="TextBox 18"/>
            <p:cNvSpPr txBox="1"/>
            <p:nvPr/>
          </p:nvSpPr>
          <p:spPr>
            <a:xfrm>
              <a:off x="5843078" y="-85725"/>
              <a:ext cx="4256083" cy="625894"/>
            </a:xfrm>
            <a:prstGeom prst="rect">
              <a:avLst/>
            </a:prstGeom>
          </p:spPr>
          <p:txBody>
            <a:bodyPr lIns="0" tIns="0" rIns="0" bIns="0" rtlCol="0" anchor="t">
              <a:spAutoFit/>
            </a:bodyPr>
            <a:lstStyle/>
            <a:p>
              <a:pPr marL="0" lvl="0" indent="0" algn="ctr">
                <a:lnSpc>
                  <a:spcPts val="3536"/>
                </a:lnSpc>
                <a:spcBef>
                  <a:spcPct val="0"/>
                </a:spcBef>
              </a:pPr>
              <a:r>
                <a:rPr lang="en-US" sz="2720">
                  <a:solidFill>
                    <a:srgbClr val="193046"/>
                  </a:solidFill>
                  <a:latin typeface="Calibri (MS) Bold"/>
                </a:rPr>
                <a:t>Le dossier</a:t>
              </a:r>
            </a:p>
          </p:txBody>
        </p:sp>
        <p:sp>
          <p:nvSpPr>
            <p:cNvPr id="19" name="TextBox 19"/>
            <p:cNvSpPr txBox="1"/>
            <p:nvPr/>
          </p:nvSpPr>
          <p:spPr>
            <a:xfrm>
              <a:off x="17341975" y="-85725"/>
              <a:ext cx="4256083" cy="625894"/>
            </a:xfrm>
            <a:prstGeom prst="rect">
              <a:avLst/>
            </a:prstGeom>
          </p:spPr>
          <p:txBody>
            <a:bodyPr lIns="0" tIns="0" rIns="0" bIns="0" rtlCol="0" anchor="t">
              <a:spAutoFit/>
            </a:bodyPr>
            <a:lstStyle/>
            <a:p>
              <a:pPr marL="0" lvl="0" indent="0" algn="ctr">
                <a:lnSpc>
                  <a:spcPts val="3536"/>
                </a:lnSpc>
                <a:spcBef>
                  <a:spcPct val="0"/>
                </a:spcBef>
              </a:pPr>
              <a:r>
                <a:rPr lang="en-US" sz="2720">
                  <a:solidFill>
                    <a:srgbClr val="970C10"/>
                  </a:solidFill>
                  <a:latin typeface="Calibri (MS) Bold"/>
                </a:rPr>
                <a:t>La boite à outils</a:t>
              </a:r>
            </a:p>
          </p:txBody>
        </p:sp>
        <p:sp>
          <p:nvSpPr>
            <p:cNvPr id="20" name="TextBox 20"/>
            <p:cNvSpPr txBox="1"/>
            <p:nvPr/>
          </p:nvSpPr>
          <p:spPr>
            <a:xfrm>
              <a:off x="10744616" y="-85725"/>
              <a:ext cx="5955297" cy="625894"/>
            </a:xfrm>
            <a:prstGeom prst="rect">
              <a:avLst/>
            </a:prstGeom>
          </p:spPr>
          <p:txBody>
            <a:bodyPr lIns="0" tIns="0" rIns="0" bIns="0" rtlCol="0" anchor="t">
              <a:spAutoFit/>
            </a:bodyPr>
            <a:lstStyle/>
            <a:p>
              <a:pPr marL="0" lvl="0" indent="0" algn="ctr">
                <a:lnSpc>
                  <a:spcPts val="3536"/>
                </a:lnSpc>
                <a:spcBef>
                  <a:spcPct val="0"/>
                </a:spcBef>
              </a:pPr>
              <a:r>
                <a:rPr lang="en-US" sz="2720">
                  <a:solidFill>
                    <a:srgbClr val="B95528"/>
                  </a:solidFill>
                  <a:latin typeface="Calibri (MS) Bold"/>
                </a:rPr>
                <a:t>Étude de la candidature</a:t>
              </a:r>
            </a:p>
          </p:txBody>
        </p:sp>
        <p:sp>
          <p:nvSpPr>
            <p:cNvPr id="21" name="TextBox 21"/>
            <p:cNvSpPr txBox="1"/>
            <p:nvPr/>
          </p:nvSpPr>
          <p:spPr>
            <a:xfrm>
              <a:off x="222129" y="-85725"/>
              <a:ext cx="4256083" cy="625894"/>
            </a:xfrm>
            <a:prstGeom prst="rect">
              <a:avLst/>
            </a:prstGeom>
          </p:spPr>
          <p:txBody>
            <a:bodyPr lIns="0" tIns="0" rIns="0" bIns="0" rtlCol="0" anchor="t">
              <a:spAutoFit/>
            </a:bodyPr>
            <a:lstStyle/>
            <a:p>
              <a:pPr marL="0" lvl="0" indent="0" algn="ctr">
                <a:lnSpc>
                  <a:spcPts val="3536"/>
                </a:lnSpc>
                <a:spcBef>
                  <a:spcPct val="0"/>
                </a:spcBef>
              </a:pPr>
              <a:r>
                <a:rPr lang="en-US" sz="2720">
                  <a:solidFill>
                    <a:srgbClr val="539267"/>
                  </a:solidFill>
                  <a:latin typeface="Calibri (MS) Bold"/>
                </a:rPr>
                <a:t>Le projet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5288933" y="0"/>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3"/>
            <a:stretch>
              <a:fillRect/>
            </a:stretch>
          </a:blipFill>
        </p:spPr>
      </p:sp>
      <p:sp>
        <p:nvSpPr>
          <p:cNvPr id="3" name="TextBox 3"/>
          <p:cNvSpPr txBox="1"/>
          <p:nvPr/>
        </p:nvSpPr>
        <p:spPr>
          <a:xfrm>
            <a:off x="5857668" y="8283842"/>
            <a:ext cx="6572665" cy="444818"/>
          </a:xfrm>
          <a:prstGeom prst="rect">
            <a:avLst/>
          </a:prstGeom>
        </p:spPr>
        <p:txBody>
          <a:bodyPr lIns="0" tIns="0" rIns="0" bIns="0" rtlCol="0" anchor="t">
            <a:spAutoFit/>
          </a:bodyPr>
          <a:lstStyle/>
          <a:p>
            <a:pPr marL="0" lvl="0" indent="0" algn="just">
              <a:lnSpc>
                <a:spcPts val="3217"/>
              </a:lnSpc>
              <a:spcBef>
                <a:spcPct val="0"/>
              </a:spcBef>
            </a:pPr>
            <a:r>
              <a:rPr lang="en-US" sz="2475" u="sng">
                <a:solidFill>
                  <a:srgbClr val="970C10"/>
                </a:solidFill>
                <a:latin typeface="Calibri (MS) Bold"/>
                <a:hlinkClick r:id="rId4" tooltip="https://leo.univ-grenoble-alpes.fr/menu-principal/mon-projet-d-etudes-et-professionnel/international/partir-etudier-en-echange/partir-etudier-en-echange-1115705.kjsp?RF=1661520996599&amp;RH=1661520996599&amp;ksession=c75806f2-00cf-4497-8464-62648f927ac3"/>
              </a:rPr>
              <a:t>https://sdl.univ-grenoble-alpes.fr/fr/</a:t>
            </a:r>
          </a:p>
        </p:txBody>
      </p:sp>
      <p:sp>
        <p:nvSpPr>
          <p:cNvPr id="4" name="TextBox 4"/>
          <p:cNvSpPr txBox="1"/>
          <p:nvPr/>
        </p:nvSpPr>
        <p:spPr>
          <a:xfrm>
            <a:off x="0" y="1208907"/>
            <a:ext cx="14084886" cy="1200150"/>
          </a:xfrm>
          <a:prstGeom prst="rect">
            <a:avLst/>
          </a:prstGeom>
        </p:spPr>
        <p:txBody>
          <a:bodyPr lIns="0" tIns="0" rIns="0" bIns="0" rtlCol="0" anchor="t">
            <a:spAutoFit/>
          </a:bodyPr>
          <a:lstStyle/>
          <a:p>
            <a:pPr marL="0" lvl="0" indent="0" algn="ctr">
              <a:lnSpc>
                <a:spcPts val="9480"/>
              </a:lnSpc>
              <a:spcBef>
                <a:spcPct val="0"/>
              </a:spcBef>
            </a:pPr>
            <a:r>
              <a:rPr lang="en-US" sz="7900" spc="237">
                <a:solidFill>
                  <a:srgbClr val="193046"/>
                </a:solidFill>
                <a:latin typeface="Aileron Heavy Bold"/>
              </a:rPr>
              <a:t>LE SERVICE DES LANGUES</a:t>
            </a:r>
          </a:p>
        </p:txBody>
      </p:sp>
      <p:grpSp>
        <p:nvGrpSpPr>
          <p:cNvPr id="5" name="Group 5"/>
          <p:cNvGrpSpPr/>
          <p:nvPr/>
        </p:nvGrpSpPr>
        <p:grpSpPr>
          <a:xfrm>
            <a:off x="1697320" y="3364535"/>
            <a:ext cx="14893360" cy="4369954"/>
            <a:chOff x="0" y="0"/>
            <a:chExt cx="19857814" cy="5826606"/>
          </a:xfrm>
        </p:grpSpPr>
        <p:grpSp>
          <p:nvGrpSpPr>
            <p:cNvPr id="6" name="Group 6"/>
            <p:cNvGrpSpPr/>
            <p:nvPr/>
          </p:nvGrpSpPr>
          <p:grpSpPr>
            <a:xfrm>
              <a:off x="0" y="0"/>
              <a:ext cx="4517398" cy="5826606"/>
              <a:chOff x="0" y="0"/>
              <a:chExt cx="2623191" cy="3383431"/>
            </a:xfrm>
          </p:grpSpPr>
          <p:sp>
            <p:nvSpPr>
              <p:cNvPr id="7" name="Freeform 7"/>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8" name="Group 8"/>
            <p:cNvGrpSpPr/>
            <p:nvPr/>
          </p:nvGrpSpPr>
          <p:grpSpPr>
            <a:xfrm>
              <a:off x="5113472" y="0"/>
              <a:ext cx="4517398" cy="5826606"/>
              <a:chOff x="0" y="0"/>
              <a:chExt cx="2623191" cy="3383431"/>
            </a:xfrm>
          </p:grpSpPr>
          <p:sp>
            <p:nvSpPr>
              <p:cNvPr id="9" name="Freeform 9"/>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10" name="Group 10"/>
            <p:cNvGrpSpPr/>
            <p:nvPr/>
          </p:nvGrpSpPr>
          <p:grpSpPr>
            <a:xfrm>
              <a:off x="10226944" y="0"/>
              <a:ext cx="4517398" cy="5826606"/>
              <a:chOff x="0" y="0"/>
              <a:chExt cx="2623191" cy="3383431"/>
            </a:xfrm>
          </p:grpSpPr>
          <p:sp>
            <p:nvSpPr>
              <p:cNvPr id="11" name="Freeform 11"/>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grpSp>
          <p:nvGrpSpPr>
            <p:cNvPr id="12" name="Group 12"/>
            <p:cNvGrpSpPr/>
            <p:nvPr/>
          </p:nvGrpSpPr>
          <p:grpSpPr>
            <a:xfrm>
              <a:off x="15340416" y="0"/>
              <a:ext cx="4517398" cy="5826606"/>
              <a:chOff x="0" y="0"/>
              <a:chExt cx="2623191" cy="3383431"/>
            </a:xfrm>
          </p:grpSpPr>
          <p:sp>
            <p:nvSpPr>
              <p:cNvPr id="13" name="Freeform 13"/>
              <p:cNvSpPr/>
              <p:nvPr/>
            </p:nvSpPr>
            <p:spPr>
              <a:xfrm>
                <a:off x="0" y="0"/>
                <a:ext cx="2623191" cy="3383431"/>
              </a:xfrm>
              <a:custGeom>
                <a:avLst/>
                <a:gdLst/>
                <a:ahLst/>
                <a:cxnLst/>
                <a:rect l="l" t="t" r="r" b="b"/>
                <a:pathLst>
                  <a:path w="2623191" h="3383431">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2" y="0"/>
                      <a:pt x="2623191" y="55880"/>
                      <a:pt x="2623191" y="124460"/>
                    </a:cubicBezTo>
                    <a:lnTo>
                      <a:pt x="2623191" y="3258971"/>
                    </a:lnTo>
                    <a:cubicBezTo>
                      <a:pt x="2623191" y="3327551"/>
                      <a:pt x="2567312" y="3383431"/>
                      <a:pt x="2498731" y="3383431"/>
                    </a:cubicBezTo>
                    <a:close/>
                  </a:path>
                </a:pathLst>
              </a:custGeom>
              <a:solidFill>
                <a:srgbClr val="E74D0E"/>
              </a:solidFill>
            </p:spPr>
          </p:sp>
        </p:grpSp>
        <p:sp>
          <p:nvSpPr>
            <p:cNvPr id="14" name="TextBox 14"/>
            <p:cNvSpPr txBox="1"/>
            <p:nvPr/>
          </p:nvSpPr>
          <p:spPr>
            <a:xfrm>
              <a:off x="322432" y="1507843"/>
              <a:ext cx="3872534" cy="2331932"/>
            </a:xfrm>
            <a:prstGeom prst="rect">
              <a:avLst/>
            </a:prstGeom>
          </p:spPr>
          <p:txBody>
            <a:bodyPr lIns="0" tIns="0" rIns="0" bIns="0" rtlCol="0" anchor="t">
              <a:spAutoFit/>
            </a:bodyPr>
            <a:lstStyle/>
            <a:p>
              <a:pPr marL="0" lvl="0" indent="0" algn="ctr">
                <a:lnSpc>
                  <a:spcPts val="4517"/>
                </a:lnSpc>
                <a:spcBef>
                  <a:spcPct val="0"/>
                </a:spcBef>
              </a:pPr>
              <a:r>
                <a:rPr lang="en-US" sz="3474">
                  <a:solidFill>
                    <a:srgbClr val="FFFFFF"/>
                  </a:solidFill>
                  <a:latin typeface="Calibri (MS) Bold"/>
                </a:rPr>
                <a:t>Faire évaluer son niveau de langue</a:t>
              </a:r>
            </a:p>
          </p:txBody>
        </p:sp>
        <p:sp>
          <p:nvSpPr>
            <p:cNvPr id="15" name="TextBox 15"/>
            <p:cNvSpPr txBox="1"/>
            <p:nvPr/>
          </p:nvSpPr>
          <p:spPr>
            <a:xfrm>
              <a:off x="5435904" y="1239026"/>
              <a:ext cx="3872534" cy="2869565"/>
            </a:xfrm>
            <a:prstGeom prst="rect">
              <a:avLst/>
            </a:prstGeom>
          </p:spPr>
          <p:txBody>
            <a:bodyPr lIns="0" tIns="0" rIns="0" bIns="0" rtlCol="0" anchor="t">
              <a:spAutoFit/>
            </a:bodyPr>
            <a:lstStyle/>
            <a:p>
              <a:pPr algn="ctr">
                <a:lnSpc>
                  <a:spcPts val="4517"/>
                </a:lnSpc>
              </a:pPr>
              <a:r>
                <a:rPr lang="en-US" sz="3474">
                  <a:solidFill>
                    <a:srgbClr val="FFFFFF"/>
                  </a:solidFill>
                  <a:latin typeface="Calibri (MS) Bold"/>
                </a:rPr>
                <a:t>Prendre des cours de langue </a:t>
              </a:r>
            </a:p>
            <a:p>
              <a:pPr marL="0" lvl="0" indent="0" algn="ctr">
                <a:lnSpc>
                  <a:spcPts val="3867"/>
                </a:lnSpc>
                <a:spcBef>
                  <a:spcPct val="0"/>
                </a:spcBef>
              </a:pPr>
              <a:r>
                <a:rPr lang="en-US" sz="2974">
                  <a:solidFill>
                    <a:srgbClr val="FFFFFF"/>
                  </a:solidFill>
                  <a:latin typeface="Calibri (MS) Bold"/>
                </a:rPr>
                <a:t>(en présentiel ou en ligne)</a:t>
              </a:r>
            </a:p>
          </p:txBody>
        </p:sp>
        <p:sp>
          <p:nvSpPr>
            <p:cNvPr id="16" name="TextBox 16"/>
            <p:cNvSpPr txBox="1"/>
            <p:nvPr/>
          </p:nvSpPr>
          <p:spPr>
            <a:xfrm>
              <a:off x="10545270" y="2075949"/>
              <a:ext cx="3872534" cy="1569932"/>
            </a:xfrm>
            <a:prstGeom prst="rect">
              <a:avLst/>
            </a:prstGeom>
          </p:spPr>
          <p:txBody>
            <a:bodyPr lIns="0" tIns="0" rIns="0" bIns="0" rtlCol="0" anchor="t">
              <a:spAutoFit/>
            </a:bodyPr>
            <a:lstStyle/>
            <a:p>
              <a:pPr marL="0" lvl="0" indent="0" algn="ctr">
                <a:lnSpc>
                  <a:spcPts val="4517"/>
                </a:lnSpc>
                <a:spcBef>
                  <a:spcPct val="0"/>
                </a:spcBef>
              </a:pPr>
              <a:r>
                <a:rPr lang="en-US" sz="3474">
                  <a:solidFill>
                    <a:srgbClr val="FFFFFF"/>
                  </a:solidFill>
                  <a:latin typeface="Calibri (MS) Bold"/>
                </a:rPr>
                <a:t>Passer une certification</a:t>
              </a:r>
            </a:p>
          </p:txBody>
        </p:sp>
        <p:sp>
          <p:nvSpPr>
            <p:cNvPr id="17" name="TextBox 17"/>
            <p:cNvSpPr txBox="1"/>
            <p:nvPr/>
          </p:nvSpPr>
          <p:spPr>
            <a:xfrm>
              <a:off x="15662848" y="932949"/>
              <a:ext cx="3872534" cy="3093932"/>
            </a:xfrm>
            <a:prstGeom prst="rect">
              <a:avLst/>
            </a:prstGeom>
          </p:spPr>
          <p:txBody>
            <a:bodyPr lIns="0" tIns="0" rIns="0" bIns="0" rtlCol="0" anchor="t">
              <a:spAutoFit/>
            </a:bodyPr>
            <a:lstStyle/>
            <a:p>
              <a:pPr marL="0" lvl="0" indent="0" algn="ctr">
                <a:lnSpc>
                  <a:spcPts val="4517"/>
                </a:lnSpc>
                <a:spcBef>
                  <a:spcPct val="0"/>
                </a:spcBef>
              </a:pPr>
              <a:r>
                <a:rPr lang="en-US" sz="3474">
                  <a:solidFill>
                    <a:srgbClr val="FFFFFF"/>
                  </a:solidFill>
                  <a:latin typeface="Calibri (MS) Bold"/>
                </a:rPr>
                <a:t>Pratiquer la langue en atelier de conversation</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168367"/>
            <a:ext cx="3388048" cy="2756540"/>
            <a:chOff x="0" y="0"/>
            <a:chExt cx="2623191" cy="2134247"/>
          </a:xfrm>
        </p:grpSpPr>
        <p:sp>
          <p:nvSpPr>
            <p:cNvPr id="3" name="Freeform 3"/>
            <p:cNvSpPr/>
            <p:nvPr/>
          </p:nvSpPr>
          <p:spPr>
            <a:xfrm>
              <a:off x="0" y="0"/>
              <a:ext cx="2623191" cy="2134247"/>
            </a:xfrm>
            <a:custGeom>
              <a:avLst/>
              <a:gdLst/>
              <a:ahLst/>
              <a:cxnLst/>
              <a:rect l="l" t="t" r="r" b="b"/>
              <a:pathLst>
                <a:path w="2623191" h="2134247">
                  <a:moveTo>
                    <a:pt x="2498731" y="2134247"/>
                  </a:moveTo>
                  <a:lnTo>
                    <a:pt x="124460" y="2134247"/>
                  </a:lnTo>
                  <a:cubicBezTo>
                    <a:pt x="55880" y="2134247"/>
                    <a:pt x="0" y="2078367"/>
                    <a:pt x="0" y="2009787"/>
                  </a:cubicBezTo>
                  <a:lnTo>
                    <a:pt x="0" y="124460"/>
                  </a:lnTo>
                  <a:cubicBezTo>
                    <a:pt x="0" y="55880"/>
                    <a:pt x="55880" y="0"/>
                    <a:pt x="124460" y="0"/>
                  </a:cubicBezTo>
                  <a:lnTo>
                    <a:pt x="2498731" y="0"/>
                  </a:lnTo>
                  <a:cubicBezTo>
                    <a:pt x="2567312" y="0"/>
                    <a:pt x="2623191" y="55880"/>
                    <a:pt x="2623191" y="124460"/>
                  </a:cubicBezTo>
                  <a:lnTo>
                    <a:pt x="2623191" y="2009787"/>
                  </a:lnTo>
                  <a:cubicBezTo>
                    <a:pt x="2623191" y="2078368"/>
                    <a:pt x="2567312" y="2134247"/>
                    <a:pt x="2498731" y="2134247"/>
                  </a:cubicBezTo>
                  <a:close/>
                </a:path>
              </a:pathLst>
            </a:custGeom>
            <a:solidFill>
              <a:srgbClr val="E74D0E"/>
            </a:solidFill>
          </p:spPr>
        </p:sp>
      </p:grpSp>
      <p:grpSp>
        <p:nvGrpSpPr>
          <p:cNvPr id="4" name="Group 4"/>
          <p:cNvGrpSpPr/>
          <p:nvPr/>
        </p:nvGrpSpPr>
        <p:grpSpPr>
          <a:xfrm>
            <a:off x="5532424" y="3168367"/>
            <a:ext cx="3388048" cy="2756477"/>
            <a:chOff x="0" y="0"/>
            <a:chExt cx="2623191" cy="2134198"/>
          </a:xfrm>
        </p:grpSpPr>
        <p:sp>
          <p:nvSpPr>
            <p:cNvPr id="5" name="Freeform 5"/>
            <p:cNvSpPr/>
            <p:nvPr/>
          </p:nvSpPr>
          <p:spPr>
            <a:xfrm>
              <a:off x="0" y="0"/>
              <a:ext cx="2623191" cy="2134199"/>
            </a:xfrm>
            <a:custGeom>
              <a:avLst/>
              <a:gdLst/>
              <a:ahLst/>
              <a:cxnLst/>
              <a:rect l="l" t="t" r="r" b="b"/>
              <a:pathLst>
                <a:path w="2623191" h="2134199">
                  <a:moveTo>
                    <a:pt x="2498731" y="2134198"/>
                  </a:moveTo>
                  <a:lnTo>
                    <a:pt x="124460" y="2134198"/>
                  </a:lnTo>
                  <a:cubicBezTo>
                    <a:pt x="55880" y="2134198"/>
                    <a:pt x="0" y="2078318"/>
                    <a:pt x="0" y="2009738"/>
                  </a:cubicBezTo>
                  <a:lnTo>
                    <a:pt x="0" y="124460"/>
                  </a:lnTo>
                  <a:cubicBezTo>
                    <a:pt x="0" y="55880"/>
                    <a:pt x="55880" y="0"/>
                    <a:pt x="124460" y="0"/>
                  </a:cubicBezTo>
                  <a:lnTo>
                    <a:pt x="2498731" y="0"/>
                  </a:lnTo>
                  <a:cubicBezTo>
                    <a:pt x="2567312" y="0"/>
                    <a:pt x="2623191" y="55880"/>
                    <a:pt x="2623191" y="124460"/>
                  </a:cubicBezTo>
                  <a:lnTo>
                    <a:pt x="2623191" y="2009739"/>
                  </a:lnTo>
                  <a:cubicBezTo>
                    <a:pt x="2623191" y="2078318"/>
                    <a:pt x="2567312" y="2134199"/>
                    <a:pt x="2498731" y="2134199"/>
                  </a:cubicBezTo>
                  <a:close/>
                </a:path>
              </a:pathLst>
            </a:custGeom>
            <a:solidFill>
              <a:srgbClr val="E74D0E"/>
            </a:solidFill>
          </p:spPr>
        </p:sp>
      </p:grpSp>
      <p:grpSp>
        <p:nvGrpSpPr>
          <p:cNvPr id="6" name="Group 6"/>
          <p:cNvGrpSpPr/>
          <p:nvPr/>
        </p:nvGrpSpPr>
        <p:grpSpPr>
          <a:xfrm>
            <a:off x="9367528" y="3168367"/>
            <a:ext cx="3388048" cy="2756540"/>
            <a:chOff x="0" y="0"/>
            <a:chExt cx="2623191" cy="2134247"/>
          </a:xfrm>
        </p:grpSpPr>
        <p:sp>
          <p:nvSpPr>
            <p:cNvPr id="7" name="Freeform 7"/>
            <p:cNvSpPr/>
            <p:nvPr/>
          </p:nvSpPr>
          <p:spPr>
            <a:xfrm>
              <a:off x="0" y="0"/>
              <a:ext cx="2623191" cy="2134247"/>
            </a:xfrm>
            <a:custGeom>
              <a:avLst/>
              <a:gdLst/>
              <a:ahLst/>
              <a:cxnLst/>
              <a:rect l="l" t="t" r="r" b="b"/>
              <a:pathLst>
                <a:path w="2623191" h="2134247">
                  <a:moveTo>
                    <a:pt x="2498731" y="2134247"/>
                  </a:moveTo>
                  <a:lnTo>
                    <a:pt x="124460" y="2134247"/>
                  </a:lnTo>
                  <a:cubicBezTo>
                    <a:pt x="55880" y="2134247"/>
                    <a:pt x="0" y="2078367"/>
                    <a:pt x="0" y="2009787"/>
                  </a:cubicBezTo>
                  <a:lnTo>
                    <a:pt x="0" y="124460"/>
                  </a:lnTo>
                  <a:cubicBezTo>
                    <a:pt x="0" y="55880"/>
                    <a:pt x="55880" y="0"/>
                    <a:pt x="124460" y="0"/>
                  </a:cubicBezTo>
                  <a:lnTo>
                    <a:pt x="2498731" y="0"/>
                  </a:lnTo>
                  <a:cubicBezTo>
                    <a:pt x="2567312" y="0"/>
                    <a:pt x="2623191" y="55880"/>
                    <a:pt x="2623191" y="124460"/>
                  </a:cubicBezTo>
                  <a:lnTo>
                    <a:pt x="2623191" y="2009787"/>
                  </a:lnTo>
                  <a:cubicBezTo>
                    <a:pt x="2623191" y="2078368"/>
                    <a:pt x="2567312" y="2134247"/>
                    <a:pt x="2498731" y="2134247"/>
                  </a:cubicBezTo>
                  <a:close/>
                </a:path>
              </a:pathLst>
            </a:custGeom>
            <a:solidFill>
              <a:srgbClr val="E74D0E"/>
            </a:solidFill>
          </p:spPr>
        </p:sp>
      </p:grpSp>
      <p:grpSp>
        <p:nvGrpSpPr>
          <p:cNvPr id="8" name="Group 8"/>
          <p:cNvGrpSpPr/>
          <p:nvPr/>
        </p:nvGrpSpPr>
        <p:grpSpPr>
          <a:xfrm>
            <a:off x="13202632" y="3168367"/>
            <a:ext cx="3388048" cy="2756477"/>
            <a:chOff x="0" y="0"/>
            <a:chExt cx="2623191" cy="2134198"/>
          </a:xfrm>
        </p:grpSpPr>
        <p:sp>
          <p:nvSpPr>
            <p:cNvPr id="9" name="Freeform 9"/>
            <p:cNvSpPr/>
            <p:nvPr/>
          </p:nvSpPr>
          <p:spPr>
            <a:xfrm>
              <a:off x="0" y="0"/>
              <a:ext cx="2623191" cy="2134199"/>
            </a:xfrm>
            <a:custGeom>
              <a:avLst/>
              <a:gdLst/>
              <a:ahLst/>
              <a:cxnLst/>
              <a:rect l="l" t="t" r="r" b="b"/>
              <a:pathLst>
                <a:path w="2623191" h="2134199">
                  <a:moveTo>
                    <a:pt x="2498731" y="2134198"/>
                  </a:moveTo>
                  <a:lnTo>
                    <a:pt x="124460" y="2134198"/>
                  </a:lnTo>
                  <a:cubicBezTo>
                    <a:pt x="55880" y="2134198"/>
                    <a:pt x="0" y="2078318"/>
                    <a:pt x="0" y="2009738"/>
                  </a:cubicBezTo>
                  <a:lnTo>
                    <a:pt x="0" y="124460"/>
                  </a:lnTo>
                  <a:cubicBezTo>
                    <a:pt x="0" y="55880"/>
                    <a:pt x="55880" y="0"/>
                    <a:pt x="124460" y="0"/>
                  </a:cubicBezTo>
                  <a:lnTo>
                    <a:pt x="2498731" y="0"/>
                  </a:lnTo>
                  <a:cubicBezTo>
                    <a:pt x="2567312" y="0"/>
                    <a:pt x="2623191" y="55880"/>
                    <a:pt x="2623191" y="124460"/>
                  </a:cubicBezTo>
                  <a:lnTo>
                    <a:pt x="2623191" y="2009739"/>
                  </a:lnTo>
                  <a:cubicBezTo>
                    <a:pt x="2623191" y="2078318"/>
                    <a:pt x="2567312" y="2134199"/>
                    <a:pt x="2498731" y="2134199"/>
                  </a:cubicBezTo>
                  <a:close/>
                </a:path>
              </a:pathLst>
            </a:custGeom>
            <a:solidFill>
              <a:srgbClr val="E74D0E"/>
            </a:solidFill>
          </p:spPr>
        </p:sp>
      </p:grpSp>
      <p:sp>
        <p:nvSpPr>
          <p:cNvPr id="10" name="Freeform 10"/>
          <p:cNvSpPr/>
          <p:nvPr/>
        </p:nvSpPr>
        <p:spPr>
          <a:xfrm>
            <a:off x="0" y="0"/>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3"/>
            <a:stretch>
              <a:fillRect/>
            </a:stretch>
          </a:blipFill>
        </p:spPr>
      </p:sp>
      <p:sp>
        <p:nvSpPr>
          <p:cNvPr id="11" name="TextBox 11"/>
          <p:cNvSpPr txBox="1"/>
          <p:nvPr/>
        </p:nvSpPr>
        <p:spPr>
          <a:xfrm>
            <a:off x="1818232" y="8001382"/>
            <a:ext cx="15585387" cy="1200150"/>
          </a:xfrm>
          <a:prstGeom prst="rect">
            <a:avLst/>
          </a:prstGeom>
        </p:spPr>
        <p:txBody>
          <a:bodyPr lIns="0" tIns="0" rIns="0" bIns="0" rtlCol="0" anchor="t">
            <a:spAutoFit/>
          </a:bodyPr>
          <a:lstStyle/>
          <a:p>
            <a:pPr marL="0" lvl="0" indent="0" algn="ctr">
              <a:lnSpc>
                <a:spcPts val="9480"/>
              </a:lnSpc>
              <a:spcBef>
                <a:spcPct val="0"/>
              </a:spcBef>
            </a:pPr>
            <a:r>
              <a:rPr lang="en-US" sz="7900" spc="237">
                <a:solidFill>
                  <a:srgbClr val="193046"/>
                </a:solidFill>
                <a:latin typeface="Aileron Heavy Bold"/>
              </a:rPr>
              <a:t>POUR OBTENIR DE L'AIDE</a:t>
            </a:r>
          </a:p>
        </p:txBody>
      </p:sp>
      <p:sp>
        <p:nvSpPr>
          <p:cNvPr id="12" name="TextBox 12"/>
          <p:cNvSpPr txBox="1"/>
          <p:nvPr/>
        </p:nvSpPr>
        <p:spPr>
          <a:xfrm>
            <a:off x="1818232" y="3616203"/>
            <a:ext cx="3146224" cy="1775143"/>
          </a:xfrm>
          <a:prstGeom prst="rect">
            <a:avLst/>
          </a:prstGeom>
        </p:spPr>
        <p:txBody>
          <a:bodyPr lIns="0" tIns="0" rIns="0" bIns="0" rtlCol="0" anchor="t">
            <a:spAutoFit/>
          </a:bodyPr>
          <a:lstStyle/>
          <a:p>
            <a:pPr algn="ctr">
              <a:lnSpc>
                <a:spcPts val="4517"/>
              </a:lnSpc>
            </a:pPr>
            <a:r>
              <a:rPr lang="en-US" sz="3474">
                <a:solidFill>
                  <a:srgbClr val="FFFFFF"/>
                </a:solidFill>
                <a:latin typeface="Calibri (MS) Bold"/>
              </a:rPr>
              <a:t>LES RI </a:t>
            </a:r>
          </a:p>
          <a:p>
            <a:pPr marL="0" lvl="0" indent="0" algn="ctr">
              <a:lnSpc>
                <a:spcPts val="4517"/>
              </a:lnSpc>
              <a:spcBef>
                <a:spcPct val="0"/>
              </a:spcBef>
            </a:pPr>
            <a:r>
              <a:rPr lang="en-US" sz="3474">
                <a:solidFill>
                  <a:srgbClr val="FFFFFF"/>
                </a:solidFill>
                <a:latin typeface="Calibri (MS) Bold"/>
              </a:rPr>
              <a:t>EN COMPOSANTE</a:t>
            </a:r>
          </a:p>
        </p:txBody>
      </p:sp>
      <p:sp>
        <p:nvSpPr>
          <p:cNvPr id="13" name="TextBox 13"/>
          <p:cNvSpPr txBox="1"/>
          <p:nvPr/>
        </p:nvSpPr>
        <p:spPr>
          <a:xfrm>
            <a:off x="5515285" y="3930936"/>
            <a:ext cx="3404568" cy="1203706"/>
          </a:xfrm>
          <a:prstGeom prst="rect">
            <a:avLst/>
          </a:prstGeom>
        </p:spPr>
        <p:txBody>
          <a:bodyPr lIns="0" tIns="0" rIns="0" bIns="0" rtlCol="0" anchor="t">
            <a:spAutoFit/>
          </a:bodyPr>
          <a:lstStyle/>
          <a:p>
            <a:pPr marL="0" lvl="0" indent="0" algn="ctr">
              <a:lnSpc>
                <a:spcPts val="4511"/>
              </a:lnSpc>
              <a:spcBef>
                <a:spcPct val="0"/>
              </a:spcBef>
            </a:pPr>
            <a:r>
              <a:rPr lang="en-US" sz="3470">
                <a:solidFill>
                  <a:srgbClr val="FFFFFF"/>
                </a:solidFill>
                <a:latin typeface="Calibri (MS) Bold"/>
              </a:rPr>
              <a:t> DÉCOUVRIR LES DESTINATIONS</a:t>
            </a:r>
          </a:p>
        </p:txBody>
      </p:sp>
      <p:sp>
        <p:nvSpPr>
          <p:cNvPr id="14" name="TextBox 14"/>
          <p:cNvSpPr txBox="1"/>
          <p:nvPr/>
        </p:nvSpPr>
        <p:spPr>
          <a:xfrm>
            <a:off x="9617612" y="3885247"/>
            <a:ext cx="2904400" cy="1258253"/>
          </a:xfrm>
          <a:prstGeom prst="rect">
            <a:avLst/>
          </a:prstGeom>
        </p:spPr>
        <p:txBody>
          <a:bodyPr lIns="0" tIns="0" rIns="0" bIns="0" rtlCol="0" anchor="t">
            <a:spAutoFit/>
          </a:bodyPr>
          <a:lstStyle/>
          <a:p>
            <a:pPr marL="0" lvl="0" indent="0" algn="ctr">
              <a:lnSpc>
                <a:spcPts val="4777"/>
              </a:lnSpc>
              <a:spcBef>
                <a:spcPct val="0"/>
              </a:spcBef>
            </a:pPr>
            <a:r>
              <a:rPr lang="en-US" sz="3674">
                <a:solidFill>
                  <a:srgbClr val="FFFFFF"/>
                </a:solidFill>
                <a:latin typeface="Calibri (MS) Bold"/>
              </a:rPr>
              <a:t>PARTIR EN STAGES</a:t>
            </a:r>
          </a:p>
        </p:txBody>
      </p:sp>
      <p:sp>
        <p:nvSpPr>
          <p:cNvPr id="15" name="TextBox 15"/>
          <p:cNvSpPr txBox="1"/>
          <p:nvPr/>
        </p:nvSpPr>
        <p:spPr>
          <a:xfrm>
            <a:off x="13327076" y="3912552"/>
            <a:ext cx="3164655" cy="1230948"/>
          </a:xfrm>
          <a:prstGeom prst="rect">
            <a:avLst/>
          </a:prstGeom>
        </p:spPr>
        <p:txBody>
          <a:bodyPr lIns="0" tIns="0" rIns="0" bIns="0" rtlCol="0" anchor="t">
            <a:spAutoFit/>
          </a:bodyPr>
          <a:lstStyle/>
          <a:p>
            <a:pPr marL="0" lvl="0" indent="0" algn="ctr">
              <a:lnSpc>
                <a:spcPts val="4647"/>
              </a:lnSpc>
              <a:spcBef>
                <a:spcPct val="0"/>
              </a:spcBef>
            </a:pPr>
            <a:r>
              <a:rPr lang="en-US" sz="3574">
                <a:solidFill>
                  <a:srgbClr val="FFFFFF"/>
                </a:solidFill>
                <a:latin typeface="Calibri (MS) Bold"/>
              </a:rPr>
              <a:t>LES AIDES FINANCIÈRES</a:t>
            </a:r>
          </a:p>
        </p:txBody>
      </p:sp>
      <p:sp>
        <p:nvSpPr>
          <p:cNvPr id="16" name="TextBox 16"/>
          <p:cNvSpPr txBox="1"/>
          <p:nvPr/>
        </p:nvSpPr>
        <p:spPr>
          <a:xfrm>
            <a:off x="1028700" y="6582132"/>
            <a:ext cx="16461207" cy="428650"/>
          </a:xfrm>
          <a:prstGeom prst="rect">
            <a:avLst/>
          </a:prstGeom>
        </p:spPr>
        <p:txBody>
          <a:bodyPr lIns="0" tIns="0" rIns="0" bIns="0" rtlCol="0" anchor="t">
            <a:spAutoFit/>
          </a:bodyPr>
          <a:lstStyle/>
          <a:p>
            <a:pPr algn="ctr">
              <a:lnSpc>
                <a:spcPts val="3148"/>
              </a:lnSpc>
              <a:spcBef>
                <a:spcPct val="0"/>
              </a:spcBef>
            </a:pPr>
            <a:r>
              <a:rPr lang="en-US" sz="2249" spc="22">
                <a:solidFill>
                  <a:srgbClr val="970C10"/>
                </a:solidFill>
                <a:latin typeface="Calibri (MS) Bold"/>
              </a:rPr>
              <a:t>https://leo.univ-grenoble-alpes.fr/menu-principal/mon-projet-d-etudes-et-professionnel/international/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788938" y="7251392"/>
            <a:ext cx="4997833" cy="2760721"/>
            <a:chOff x="0" y="0"/>
            <a:chExt cx="3869565" cy="2137484"/>
          </a:xfrm>
        </p:grpSpPr>
        <p:sp>
          <p:nvSpPr>
            <p:cNvPr id="3" name="Freeform 3"/>
            <p:cNvSpPr/>
            <p:nvPr/>
          </p:nvSpPr>
          <p:spPr>
            <a:xfrm>
              <a:off x="0" y="0"/>
              <a:ext cx="3869565" cy="2137484"/>
            </a:xfrm>
            <a:custGeom>
              <a:avLst/>
              <a:gdLst/>
              <a:ahLst/>
              <a:cxnLst/>
              <a:rect l="l" t="t" r="r" b="b"/>
              <a:pathLst>
                <a:path w="3869565" h="2137484">
                  <a:moveTo>
                    <a:pt x="3745105" y="2137484"/>
                  </a:moveTo>
                  <a:lnTo>
                    <a:pt x="124460" y="2137484"/>
                  </a:lnTo>
                  <a:cubicBezTo>
                    <a:pt x="55880" y="2137484"/>
                    <a:pt x="0" y="2081604"/>
                    <a:pt x="0" y="2013024"/>
                  </a:cubicBezTo>
                  <a:lnTo>
                    <a:pt x="0" y="124460"/>
                  </a:lnTo>
                  <a:cubicBezTo>
                    <a:pt x="0" y="55880"/>
                    <a:pt x="55880" y="0"/>
                    <a:pt x="124460" y="0"/>
                  </a:cubicBezTo>
                  <a:lnTo>
                    <a:pt x="3745105" y="0"/>
                  </a:lnTo>
                  <a:cubicBezTo>
                    <a:pt x="3813685" y="0"/>
                    <a:pt x="3869565" y="55880"/>
                    <a:pt x="3869565" y="124460"/>
                  </a:cubicBezTo>
                  <a:lnTo>
                    <a:pt x="3869565" y="2013024"/>
                  </a:lnTo>
                  <a:cubicBezTo>
                    <a:pt x="3869565" y="2081604"/>
                    <a:pt x="3813685" y="2137484"/>
                    <a:pt x="3745105" y="2137484"/>
                  </a:cubicBezTo>
                  <a:close/>
                </a:path>
              </a:pathLst>
            </a:custGeom>
            <a:solidFill>
              <a:srgbClr val="193046"/>
            </a:solidFill>
          </p:spPr>
        </p:sp>
      </p:grpSp>
      <p:sp>
        <p:nvSpPr>
          <p:cNvPr id="4" name="Freeform 4"/>
          <p:cNvSpPr/>
          <p:nvPr/>
        </p:nvSpPr>
        <p:spPr>
          <a:xfrm>
            <a:off x="1028700" y="2818830"/>
            <a:ext cx="2968178" cy="3139419"/>
          </a:xfrm>
          <a:custGeom>
            <a:avLst/>
            <a:gdLst/>
            <a:ahLst/>
            <a:cxnLst/>
            <a:rect l="l" t="t" r="r" b="b"/>
            <a:pathLst>
              <a:path w="2968178" h="3139419">
                <a:moveTo>
                  <a:pt x="0" y="0"/>
                </a:moveTo>
                <a:lnTo>
                  <a:pt x="2968178" y="0"/>
                </a:lnTo>
                <a:lnTo>
                  <a:pt x="2968178" y="3139419"/>
                </a:lnTo>
                <a:lnTo>
                  <a:pt x="0" y="31394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a:grpSpLocks noChangeAspect="1"/>
          </p:cNvGrpSpPr>
          <p:nvPr/>
        </p:nvGrpSpPr>
        <p:grpSpPr>
          <a:xfrm>
            <a:off x="1028700" y="3168458"/>
            <a:ext cx="2473710" cy="24737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888" r="-38888"/>
              </a:stretch>
            </a:blipFill>
          </p:spPr>
        </p:sp>
      </p:grpSp>
      <p:sp>
        <p:nvSpPr>
          <p:cNvPr id="7" name="Freeform 7"/>
          <p:cNvSpPr/>
          <p:nvPr/>
        </p:nvSpPr>
        <p:spPr>
          <a:xfrm>
            <a:off x="6766213" y="2835598"/>
            <a:ext cx="2968178" cy="3139419"/>
          </a:xfrm>
          <a:custGeom>
            <a:avLst/>
            <a:gdLst/>
            <a:ahLst/>
            <a:cxnLst/>
            <a:rect l="l" t="t" r="r" b="b"/>
            <a:pathLst>
              <a:path w="2968178" h="3139419">
                <a:moveTo>
                  <a:pt x="0" y="0"/>
                </a:moveTo>
                <a:lnTo>
                  <a:pt x="2968178" y="0"/>
                </a:lnTo>
                <a:lnTo>
                  <a:pt x="2968178" y="3139419"/>
                </a:lnTo>
                <a:lnTo>
                  <a:pt x="0" y="31394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 name="Group 8"/>
          <p:cNvGrpSpPr>
            <a:grpSpLocks noChangeAspect="1"/>
          </p:cNvGrpSpPr>
          <p:nvPr/>
        </p:nvGrpSpPr>
        <p:grpSpPr>
          <a:xfrm>
            <a:off x="6766213" y="3168458"/>
            <a:ext cx="2473710" cy="2473700"/>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55836"/>
              </a:stretch>
            </a:blipFill>
          </p:spPr>
        </p:sp>
      </p:grpSp>
      <p:sp>
        <p:nvSpPr>
          <p:cNvPr id="10" name="Freeform 10"/>
          <p:cNvSpPr/>
          <p:nvPr/>
        </p:nvSpPr>
        <p:spPr>
          <a:xfrm>
            <a:off x="12675175" y="2835598"/>
            <a:ext cx="2968178" cy="3139419"/>
          </a:xfrm>
          <a:custGeom>
            <a:avLst/>
            <a:gdLst/>
            <a:ahLst/>
            <a:cxnLst/>
            <a:rect l="l" t="t" r="r" b="b"/>
            <a:pathLst>
              <a:path w="2968178" h="3139419">
                <a:moveTo>
                  <a:pt x="0" y="0"/>
                </a:moveTo>
                <a:lnTo>
                  <a:pt x="2968179" y="0"/>
                </a:lnTo>
                <a:lnTo>
                  <a:pt x="2968179" y="3139419"/>
                </a:lnTo>
                <a:lnTo>
                  <a:pt x="0" y="31394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11"/>
          <p:cNvGrpSpPr>
            <a:grpSpLocks noChangeAspect="1"/>
          </p:cNvGrpSpPr>
          <p:nvPr/>
        </p:nvGrpSpPr>
        <p:grpSpPr>
          <a:xfrm>
            <a:off x="12675175" y="3168458"/>
            <a:ext cx="2473710" cy="247370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56261" r="-56261"/>
              </a:stretch>
            </a:blipFill>
          </p:spPr>
        </p:sp>
      </p:grpSp>
      <p:grpSp>
        <p:nvGrpSpPr>
          <p:cNvPr id="13" name="Group 13"/>
          <p:cNvGrpSpPr/>
          <p:nvPr/>
        </p:nvGrpSpPr>
        <p:grpSpPr>
          <a:xfrm>
            <a:off x="6256829" y="7251392"/>
            <a:ext cx="5832886" cy="2760721"/>
            <a:chOff x="0" y="0"/>
            <a:chExt cx="4516103" cy="2137484"/>
          </a:xfrm>
        </p:grpSpPr>
        <p:sp>
          <p:nvSpPr>
            <p:cNvPr id="14" name="Freeform 14"/>
            <p:cNvSpPr/>
            <p:nvPr/>
          </p:nvSpPr>
          <p:spPr>
            <a:xfrm>
              <a:off x="0" y="0"/>
              <a:ext cx="4516103" cy="2137484"/>
            </a:xfrm>
            <a:custGeom>
              <a:avLst/>
              <a:gdLst/>
              <a:ahLst/>
              <a:cxnLst/>
              <a:rect l="l" t="t" r="r" b="b"/>
              <a:pathLst>
                <a:path w="4516103" h="2137484">
                  <a:moveTo>
                    <a:pt x="4391644" y="2137484"/>
                  </a:moveTo>
                  <a:lnTo>
                    <a:pt x="124460" y="2137484"/>
                  </a:lnTo>
                  <a:cubicBezTo>
                    <a:pt x="55880" y="2137484"/>
                    <a:pt x="0" y="2081604"/>
                    <a:pt x="0" y="2013024"/>
                  </a:cubicBezTo>
                  <a:lnTo>
                    <a:pt x="0" y="124460"/>
                  </a:lnTo>
                  <a:cubicBezTo>
                    <a:pt x="0" y="55880"/>
                    <a:pt x="55880" y="0"/>
                    <a:pt x="124460" y="0"/>
                  </a:cubicBezTo>
                  <a:lnTo>
                    <a:pt x="4391644" y="0"/>
                  </a:lnTo>
                  <a:cubicBezTo>
                    <a:pt x="4460223" y="0"/>
                    <a:pt x="4516103" y="55880"/>
                    <a:pt x="4516103" y="124460"/>
                  </a:cubicBezTo>
                  <a:lnTo>
                    <a:pt x="4516103" y="2013024"/>
                  </a:lnTo>
                  <a:cubicBezTo>
                    <a:pt x="4516103" y="2081604"/>
                    <a:pt x="4460223" y="2137484"/>
                    <a:pt x="4391644" y="2137484"/>
                  </a:cubicBezTo>
                  <a:close/>
                </a:path>
              </a:pathLst>
            </a:custGeom>
            <a:solidFill>
              <a:srgbClr val="193046"/>
            </a:solidFill>
          </p:spPr>
        </p:sp>
      </p:grpSp>
      <p:grpSp>
        <p:nvGrpSpPr>
          <p:cNvPr id="15" name="Group 15"/>
          <p:cNvGrpSpPr/>
          <p:nvPr/>
        </p:nvGrpSpPr>
        <p:grpSpPr>
          <a:xfrm>
            <a:off x="12588202" y="7251392"/>
            <a:ext cx="4932043" cy="2760721"/>
            <a:chOff x="0" y="0"/>
            <a:chExt cx="3818627" cy="2137484"/>
          </a:xfrm>
        </p:grpSpPr>
        <p:sp>
          <p:nvSpPr>
            <p:cNvPr id="16" name="Freeform 16"/>
            <p:cNvSpPr/>
            <p:nvPr/>
          </p:nvSpPr>
          <p:spPr>
            <a:xfrm>
              <a:off x="0" y="0"/>
              <a:ext cx="3818627" cy="2137484"/>
            </a:xfrm>
            <a:custGeom>
              <a:avLst/>
              <a:gdLst/>
              <a:ahLst/>
              <a:cxnLst/>
              <a:rect l="l" t="t" r="r" b="b"/>
              <a:pathLst>
                <a:path w="3818627" h="2137484">
                  <a:moveTo>
                    <a:pt x="3694167" y="2137484"/>
                  </a:moveTo>
                  <a:lnTo>
                    <a:pt x="124460" y="2137484"/>
                  </a:lnTo>
                  <a:cubicBezTo>
                    <a:pt x="55880" y="2137484"/>
                    <a:pt x="0" y="2081604"/>
                    <a:pt x="0" y="2013024"/>
                  </a:cubicBezTo>
                  <a:lnTo>
                    <a:pt x="0" y="124460"/>
                  </a:lnTo>
                  <a:cubicBezTo>
                    <a:pt x="0" y="55880"/>
                    <a:pt x="55880" y="0"/>
                    <a:pt x="124460" y="0"/>
                  </a:cubicBezTo>
                  <a:lnTo>
                    <a:pt x="3694167" y="0"/>
                  </a:lnTo>
                  <a:cubicBezTo>
                    <a:pt x="3762747" y="0"/>
                    <a:pt x="3818627" y="55880"/>
                    <a:pt x="3818627" y="124460"/>
                  </a:cubicBezTo>
                  <a:lnTo>
                    <a:pt x="3818627" y="2013024"/>
                  </a:lnTo>
                  <a:cubicBezTo>
                    <a:pt x="3818627" y="2081604"/>
                    <a:pt x="3762747" y="2137484"/>
                    <a:pt x="3694167" y="2137484"/>
                  </a:cubicBezTo>
                  <a:close/>
                </a:path>
              </a:pathLst>
            </a:custGeom>
            <a:solidFill>
              <a:srgbClr val="193046"/>
            </a:solidFill>
          </p:spPr>
        </p:sp>
      </p:grpSp>
      <p:sp>
        <p:nvSpPr>
          <p:cNvPr id="17" name="Freeform 17"/>
          <p:cNvSpPr/>
          <p:nvPr/>
        </p:nvSpPr>
        <p:spPr>
          <a:xfrm>
            <a:off x="15148885" y="169391"/>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8"/>
            <a:stretch>
              <a:fillRect/>
            </a:stretch>
          </a:blipFill>
        </p:spPr>
      </p:sp>
      <p:sp>
        <p:nvSpPr>
          <p:cNvPr id="18" name="TextBox 18"/>
          <p:cNvSpPr txBox="1"/>
          <p:nvPr/>
        </p:nvSpPr>
        <p:spPr>
          <a:xfrm>
            <a:off x="1028700" y="866775"/>
            <a:ext cx="16230600" cy="13811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193046"/>
                </a:solidFill>
                <a:latin typeface="Calibri (MS) Bold"/>
              </a:rPr>
              <a:t>VOUS METTRE EN RÉSEAU</a:t>
            </a:r>
          </a:p>
        </p:txBody>
      </p:sp>
      <p:sp>
        <p:nvSpPr>
          <p:cNvPr id="19" name="TextBox 19"/>
          <p:cNvSpPr txBox="1"/>
          <p:nvPr/>
        </p:nvSpPr>
        <p:spPr>
          <a:xfrm>
            <a:off x="1028700" y="6014005"/>
            <a:ext cx="4584125" cy="640080"/>
          </a:xfrm>
          <a:prstGeom prst="rect">
            <a:avLst/>
          </a:prstGeom>
        </p:spPr>
        <p:txBody>
          <a:bodyPr lIns="0" tIns="0" rIns="0" bIns="0" rtlCol="0" anchor="t">
            <a:spAutoFit/>
          </a:bodyPr>
          <a:lstStyle/>
          <a:p>
            <a:pPr>
              <a:lnSpc>
                <a:spcPts val="4680"/>
              </a:lnSpc>
            </a:pPr>
            <a:r>
              <a:rPr lang="en-US" sz="3600">
                <a:solidFill>
                  <a:srgbClr val="193046"/>
                </a:solidFill>
                <a:latin typeface="Calibri (MS) Bold"/>
              </a:rPr>
              <a:t>Les anciens</a:t>
            </a:r>
          </a:p>
        </p:txBody>
      </p:sp>
      <p:sp>
        <p:nvSpPr>
          <p:cNvPr id="20" name="TextBox 20"/>
          <p:cNvSpPr txBox="1"/>
          <p:nvPr/>
        </p:nvSpPr>
        <p:spPr>
          <a:xfrm>
            <a:off x="1028700" y="7549054"/>
            <a:ext cx="4584125" cy="1518285"/>
          </a:xfrm>
          <a:prstGeom prst="rect">
            <a:avLst/>
          </a:prstGeom>
        </p:spPr>
        <p:txBody>
          <a:bodyPr lIns="0" tIns="0" rIns="0" bIns="0" rtlCol="0" anchor="t">
            <a:spAutoFit/>
          </a:bodyPr>
          <a:lstStyle/>
          <a:p>
            <a:pPr marL="0" lvl="0" indent="0">
              <a:lnSpc>
                <a:spcPts val="2940"/>
              </a:lnSpc>
              <a:spcBef>
                <a:spcPct val="0"/>
              </a:spcBef>
            </a:pPr>
            <a:r>
              <a:rPr lang="en-US" sz="2100">
                <a:solidFill>
                  <a:srgbClr val="FFFFFF"/>
                </a:solidFill>
                <a:latin typeface="Calibri (MS)"/>
              </a:rPr>
              <a:t>Prenez contact avec les personnes parties sur les destinations qui vous intéressent (demander le contact au bureau des relations internationales de votre cursus)</a:t>
            </a:r>
          </a:p>
        </p:txBody>
      </p:sp>
      <p:sp>
        <p:nvSpPr>
          <p:cNvPr id="21" name="TextBox 21"/>
          <p:cNvSpPr txBox="1"/>
          <p:nvPr/>
        </p:nvSpPr>
        <p:spPr>
          <a:xfrm>
            <a:off x="6766213" y="6014005"/>
            <a:ext cx="4584125" cy="640080"/>
          </a:xfrm>
          <a:prstGeom prst="rect">
            <a:avLst/>
          </a:prstGeom>
        </p:spPr>
        <p:txBody>
          <a:bodyPr lIns="0" tIns="0" rIns="0" bIns="0" rtlCol="0" anchor="t">
            <a:spAutoFit/>
          </a:bodyPr>
          <a:lstStyle/>
          <a:p>
            <a:pPr>
              <a:lnSpc>
                <a:spcPts val="4680"/>
              </a:lnSpc>
            </a:pPr>
            <a:r>
              <a:rPr lang="en-US" sz="3600">
                <a:solidFill>
                  <a:srgbClr val="193046"/>
                </a:solidFill>
                <a:latin typeface="Calibri (MS) Bold"/>
              </a:rPr>
              <a:t>Les associations </a:t>
            </a:r>
          </a:p>
        </p:txBody>
      </p:sp>
      <p:sp>
        <p:nvSpPr>
          <p:cNvPr id="22" name="TextBox 22"/>
          <p:cNvSpPr txBox="1"/>
          <p:nvPr/>
        </p:nvSpPr>
        <p:spPr>
          <a:xfrm>
            <a:off x="6511521" y="7549054"/>
            <a:ext cx="5323502" cy="2261235"/>
          </a:xfrm>
          <a:prstGeom prst="rect">
            <a:avLst/>
          </a:prstGeom>
        </p:spPr>
        <p:txBody>
          <a:bodyPr lIns="0" tIns="0" rIns="0" bIns="0" rtlCol="0" anchor="t">
            <a:spAutoFit/>
          </a:bodyPr>
          <a:lstStyle/>
          <a:p>
            <a:pPr>
              <a:lnSpc>
                <a:spcPts val="2940"/>
              </a:lnSpc>
            </a:pPr>
            <a:r>
              <a:rPr lang="en-US" sz="2100">
                <a:solidFill>
                  <a:srgbClr val="FFFFFF"/>
                </a:solidFill>
                <a:latin typeface="Calibri (MS)"/>
              </a:rPr>
              <a:t>L'implication dans une association est toujours valorisée dans une candidature. Et si c'est une association en lien avec l'international, c'est encore mieux. Connaissez-vous Integre? </a:t>
            </a:r>
          </a:p>
          <a:p>
            <a:pPr>
              <a:lnSpc>
                <a:spcPts val="2940"/>
              </a:lnSpc>
            </a:pPr>
            <a:r>
              <a:rPr lang="en-US" sz="2100">
                <a:solidFill>
                  <a:srgbClr val="FFFFFF"/>
                </a:solidFill>
                <a:latin typeface="Calibri (MS) Bold"/>
              </a:rPr>
              <a:t>https://www.integre-grenoble.org/</a:t>
            </a:r>
          </a:p>
          <a:p>
            <a:pPr marL="0" lvl="0" indent="0">
              <a:lnSpc>
                <a:spcPts val="2940"/>
              </a:lnSpc>
              <a:spcBef>
                <a:spcPct val="0"/>
              </a:spcBef>
            </a:pPr>
            <a:endParaRPr lang="en-US" sz="2100">
              <a:solidFill>
                <a:srgbClr val="FFFFFF"/>
              </a:solidFill>
              <a:latin typeface="Calibri (MS) Bold"/>
            </a:endParaRPr>
          </a:p>
        </p:txBody>
      </p:sp>
      <p:sp>
        <p:nvSpPr>
          <p:cNvPr id="23" name="TextBox 23"/>
          <p:cNvSpPr txBox="1"/>
          <p:nvPr/>
        </p:nvSpPr>
        <p:spPr>
          <a:xfrm>
            <a:off x="12675175" y="6014005"/>
            <a:ext cx="4584125" cy="640080"/>
          </a:xfrm>
          <a:prstGeom prst="rect">
            <a:avLst/>
          </a:prstGeom>
        </p:spPr>
        <p:txBody>
          <a:bodyPr lIns="0" tIns="0" rIns="0" bIns="0" rtlCol="0" anchor="t">
            <a:spAutoFit/>
          </a:bodyPr>
          <a:lstStyle/>
          <a:p>
            <a:pPr>
              <a:lnSpc>
                <a:spcPts val="4680"/>
              </a:lnSpc>
            </a:pPr>
            <a:r>
              <a:rPr lang="en-US" sz="3600">
                <a:solidFill>
                  <a:srgbClr val="193046"/>
                </a:solidFill>
                <a:latin typeface="Calibri (MS) Bold"/>
              </a:rPr>
              <a:t>Les témoignages</a:t>
            </a:r>
          </a:p>
        </p:txBody>
      </p:sp>
      <p:sp>
        <p:nvSpPr>
          <p:cNvPr id="24" name="TextBox 24"/>
          <p:cNvSpPr txBox="1"/>
          <p:nvPr/>
        </p:nvSpPr>
        <p:spPr>
          <a:xfrm>
            <a:off x="12762161" y="7458272"/>
            <a:ext cx="4584125" cy="2261235"/>
          </a:xfrm>
          <a:prstGeom prst="rect">
            <a:avLst/>
          </a:prstGeom>
        </p:spPr>
        <p:txBody>
          <a:bodyPr lIns="0" tIns="0" rIns="0" bIns="0" rtlCol="0" anchor="t">
            <a:spAutoFit/>
          </a:bodyPr>
          <a:lstStyle/>
          <a:p>
            <a:pPr>
              <a:lnSpc>
                <a:spcPts val="2940"/>
              </a:lnSpc>
            </a:pPr>
            <a:r>
              <a:rPr lang="en-US" sz="2100">
                <a:solidFill>
                  <a:srgbClr val="FFFFFF"/>
                </a:solidFill>
                <a:latin typeface="Calibri (MS)"/>
              </a:rPr>
              <a:t>Retrouvez tous les témoignages des anciens sur nos réseaux </a:t>
            </a:r>
          </a:p>
          <a:p>
            <a:pPr>
              <a:lnSpc>
                <a:spcPts val="2940"/>
              </a:lnSpc>
            </a:pPr>
            <a:r>
              <a:rPr lang="en-US" sz="2100">
                <a:solidFill>
                  <a:srgbClr val="FFFFFF"/>
                </a:solidFill>
                <a:latin typeface="Calibri (MS) Bold"/>
              </a:rPr>
              <a:t>https://www.youtube.com/watch?v=Y79txMN8NRQ&amp;t=308s</a:t>
            </a:r>
          </a:p>
          <a:p>
            <a:pPr>
              <a:lnSpc>
                <a:spcPts val="2940"/>
              </a:lnSpc>
            </a:pPr>
            <a:endParaRPr lang="en-US" sz="2100">
              <a:solidFill>
                <a:srgbClr val="FFFFFF"/>
              </a:solidFill>
              <a:latin typeface="Calibri (MS) Bold"/>
            </a:endParaRPr>
          </a:p>
          <a:p>
            <a:pPr marL="0" lvl="0" indent="0">
              <a:lnSpc>
                <a:spcPts val="2940"/>
              </a:lnSpc>
              <a:spcBef>
                <a:spcPct val="0"/>
              </a:spcBef>
            </a:pPr>
            <a:endParaRPr lang="en-US" sz="2100">
              <a:solidFill>
                <a:srgbClr val="FFFFFF"/>
              </a:solidFill>
              <a:latin typeface="Calibri (MS)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4D0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1017"/>
            <a:ext cx="7451405" cy="6294095"/>
            <a:chOff x="0" y="0"/>
            <a:chExt cx="9935206" cy="8392127"/>
          </a:xfrm>
        </p:grpSpPr>
        <p:pic>
          <p:nvPicPr>
            <p:cNvPr id="3" name="Picture 3"/>
            <p:cNvPicPr>
              <a:picLocks noChangeAspect="1"/>
            </p:cNvPicPr>
            <p:nvPr/>
          </p:nvPicPr>
          <p:blipFill>
            <a:blip r:embed="rId3"/>
            <a:srcRect l="8657" r="8657"/>
            <a:stretch>
              <a:fillRect/>
            </a:stretch>
          </p:blipFill>
          <p:spPr>
            <a:xfrm>
              <a:off x="0" y="0"/>
              <a:ext cx="9935206" cy="8392127"/>
            </a:xfrm>
            <a:prstGeom prst="rect">
              <a:avLst/>
            </a:prstGeom>
          </p:spPr>
        </p:pic>
      </p:grpSp>
      <p:sp>
        <p:nvSpPr>
          <p:cNvPr id="4" name="Freeform 4"/>
          <p:cNvSpPr/>
          <p:nvPr/>
        </p:nvSpPr>
        <p:spPr>
          <a:xfrm>
            <a:off x="15095701" y="6935240"/>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4"/>
            <a:stretch>
              <a:fillRect/>
            </a:stretch>
          </a:blipFill>
        </p:spPr>
      </p:sp>
      <p:sp>
        <p:nvSpPr>
          <p:cNvPr id="5" name="TextBox 5"/>
          <p:cNvSpPr txBox="1"/>
          <p:nvPr/>
        </p:nvSpPr>
        <p:spPr>
          <a:xfrm>
            <a:off x="8952895" y="2259092"/>
            <a:ext cx="7773119" cy="5826726"/>
          </a:xfrm>
          <a:prstGeom prst="rect">
            <a:avLst/>
          </a:prstGeom>
        </p:spPr>
        <p:txBody>
          <a:bodyPr lIns="0" tIns="0" rIns="0" bIns="0" rtlCol="0" anchor="t">
            <a:spAutoFit/>
          </a:bodyPr>
          <a:lstStyle/>
          <a:p>
            <a:pPr>
              <a:lnSpc>
                <a:spcPts val="5079"/>
              </a:lnSpc>
            </a:pPr>
            <a:r>
              <a:rPr lang="en-US" sz="3386">
                <a:solidFill>
                  <a:srgbClr val="000000"/>
                </a:solidFill>
                <a:latin typeface="Calibri (MS)"/>
              </a:rPr>
              <a:t>La DOIP et les Relations internationales proposent régulèrement des sessions de formation pour préparer votre projet. </a:t>
            </a:r>
          </a:p>
          <a:p>
            <a:pPr>
              <a:lnSpc>
                <a:spcPts val="5079"/>
              </a:lnSpc>
            </a:pPr>
            <a:endParaRPr lang="en-US" sz="3386">
              <a:solidFill>
                <a:srgbClr val="000000"/>
              </a:solidFill>
              <a:latin typeface="Calibri (MS)"/>
            </a:endParaRPr>
          </a:p>
          <a:p>
            <a:pPr>
              <a:lnSpc>
                <a:spcPts val="5079"/>
              </a:lnSpc>
            </a:pPr>
            <a:r>
              <a:rPr lang="en-US" sz="3386">
                <a:solidFill>
                  <a:srgbClr val="000000"/>
                </a:solidFill>
                <a:latin typeface="Calibri (MS)"/>
              </a:rPr>
              <a:t>Surveillez l'agenda de nos évènements : </a:t>
            </a:r>
            <a:r>
              <a:rPr lang="en-US" sz="3386">
                <a:solidFill>
                  <a:srgbClr val="000000"/>
                </a:solidFill>
                <a:latin typeface="Calibri (MS) Bold"/>
              </a:rPr>
              <a:t>https://leo.univ-grenoble-alpes.fr/menu-principal/mon-projet-d-etudes-et-professionnel/international/</a:t>
            </a:r>
          </a:p>
          <a:p>
            <a:pPr marL="0" lvl="0" indent="0" algn="l">
              <a:lnSpc>
                <a:spcPts val="5079"/>
              </a:lnSpc>
              <a:spcBef>
                <a:spcPct val="0"/>
              </a:spcBef>
            </a:pPr>
            <a:endParaRPr lang="en-US" sz="3386">
              <a:solidFill>
                <a:srgbClr val="000000"/>
              </a:solidFill>
              <a:latin typeface="Calibri (MS) Bold"/>
            </a:endParaRPr>
          </a:p>
        </p:txBody>
      </p:sp>
      <p:sp>
        <p:nvSpPr>
          <p:cNvPr id="6" name="TextBox 6"/>
          <p:cNvSpPr txBox="1"/>
          <p:nvPr/>
        </p:nvSpPr>
        <p:spPr>
          <a:xfrm>
            <a:off x="1028700" y="714550"/>
            <a:ext cx="7924195" cy="13811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Calibri (MS) Bold"/>
              </a:rPr>
              <a:t>LES ATELIERS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65656" y="4002980"/>
            <a:ext cx="5468235" cy="2643179"/>
          </a:xfrm>
          <a:prstGeom prst="rect">
            <a:avLst/>
          </a:prstGeom>
          <a:solidFill>
            <a:srgbClr val="539267"/>
          </a:solidFill>
        </p:spPr>
      </p:sp>
      <p:sp>
        <p:nvSpPr>
          <p:cNvPr id="3" name="AutoShape 3"/>
          <p:cNvSpPr/>
          <p:nvPr/>
        </p:nvSpPr>
        <p:spPr>
          <a:xfrm>
            <a:off x="6065656" y="6817609"/>
            <a:ext cx="5468235" cy="2643179"/>
          </a:xfrm>
          <a:prstGeom prst="rect">
            <a:avLst/>
          </a:prstGeom>
          <a:solidFill>
            <a:srgbClr val="E74D0E"/>
          </a:solidFill>
        </p:spPr>
      </p:sp>
      <p:sp>
        <p:nvSpPr>
          <p:cNvPr id="4" name="AutoShape 4"/>
          <p:cNvSpPr/>
          <p:nvPr/>
        </p:nvSpPr>
        <p:spPr>
          <a:xfrm>
            <a:off x="11791065" y="4002980"/>
            <a:ext cx="5468235" cy="2643179"/>
          </a:xfrm>
          <a:prstGeom prst="rect">
            <a:avLst/>
          </a:prstGeom>
          <a:solidFill>
            <a:srgbClr val="193046"/>
          </a:solidFill>
        </p:spPr>
      </p:sp>
      <p:sp>
        <p:nvSpPr>
          <p:cNvPr id="5" name="AutoShape 5"/>
          <p:cNvSpPr/>
          <p:nvPr/>
        </p:nvSpPr>
        <p:spPr>
          <a:xfrm>
            <a:off x="11791065" y="6817609"/>
            <a:ext cx="5468235" cy="2643179"/>
          </a:xfrm>
          <a:prstGeom prst="rect">
            <a:avLst/>
          </a:prstGeom>
          <a:solidFill>
            <a:srgbClr val="B95528"/>
          </a:solidFill>
        </p:spPr>
      </p:sp>
      <p:grpSp>
        <p:nvGrpSpPr>
          <p:cNvPr id="6" name="Group 6"/>
          <p:cNvGrpSpPr/>
          <p:nvPr/>
        </p:nvGrpSpPr>
        <p:grpSpPr>
          <a:xfrm>
            <a:off x="0" y="0"/>
            <a:ext cx="4420574" cy="10287000"/>
            <a:chOff x="0" y="0"/>
            <a:chExt cx="5894099" cy="13716000"/>
          </a:xfrm>
        </p:grpSpPr>
        <p:pic>
          <p:nvPicPr>
            <p:cNvPr id="7" name="Picture 7"/>
            <p:cNvPicPr>
              <a:picLocks noChangeAspect="1"/>
            </p:cNvPicPr>
            <p:nvPr/>
          </p:nvPicPr>
          <p:blipFill>
            <a:blip r:embed="rId3"/>
            <a:srcRect l="35671" r="35671"/>
            <a:stretch>
              <a:fillRect/>
            </a:stretch>
          </p:blipFill>
          <p:spPr>
            <a:xfrm>
              <a:off x="0" y="0"/>
              <a:ext cx="5894099" cy="13716000"/>
            </a:xfrm>
            <a:prstGeom prst="rect">
              <a:avLst/>
            </a:prstGeom>
          </p:spPr>
        </p:pic>
      </p:grpSp>
      <p:sp>
        <p:nvSpPr>
          <p:cNvPr id="8" name="Freeform 8"/>
          <p:cNvSpPr/>
          <p:nvPr/>
        </p:nvSpPr>
        <p:spPr>
          <a:xfrm>
            <a:off x="2975237" y="705031"/>
            <a:ext cx="2833524" cy="2833524"/>
          </a:xfrm>
          <a:custGeom>
            <a:avLst/>
            <a:gdLst/>
            <a:ahLst/>
            <a:cxnLst/>
            <a:rect l="l" t="t" r="r" b="b"/>
            <a:pathLst>
              <a:path w="2833524" h="2833524">
                <a:moveTo>
                  <a:pt x="0" y="0"/>
                </a:moveTo>
                <a:lnTo>
                  <a:pt x="2833524" y="0"/>
                </a:lnTo>
                <a:lnTo>
                  <a:pt x="2833524" y="2833523"/>
                </a:lnTo>
                <a:lnTo>
                  <a:pt x="0" y="2833523"/>
                </a:lnTo>
                <a:lnTo>
                  <a:pt x="0" y="0"/>
                </a:lnTo>
                <a:close/>
              </a:path>
            </a:pathLst>
          </a:custGeom>
          <a:blipFill>
            <a:blip r:embed="rId4"/>
            <a:stretch>
              <a:fillRect/>
            </a:stretch>
          </a:blipFill>
        </p:spPr>
      </p:sp>
      <p:sp>
        <p:nvSpPr>
          <p:cNvPr id="9" name="TextBox 9"/>
          <p:cNvSpPr txBox="1"/>
          <p:nvPr/>
        </p:nvSpPr>
        <p:spPr>
          <a:xfrm>
            <a:off x="6326883" y="4728386"/>
            <a:ext cx="4946050" cy="1519555"/>
          </a:xfrm>
          <a:prstGeom prst="rect">
            <a:avLst/>
          </a:prstGeom>
        </p:spPr>
        <p:txBody>
          <a:bodyPr lIns="0" tIns="0" rIns="0" bIns="0" rtlCol="0" anchor="t">
            <a:spAutoFit/>
          </a:bodyPr>
          <a:lstStyle/>
          <a:p>
            <a:pPr>
              <a:lnSpc>
                <a:spcPts val="3920"/>
              </a:lnSpc>
            </a:pPr>
            <a:r>
              <a:rPr lang="en-US" sz="2800">
                <a:solidFill>
                  <a:srgbClr val="FFFFFF"/>
                </a:solidFill>
                <a:latin typeface="Calibri (MS)"/>
              </a:rPr>
              <a:t>Adapter ses vœux à son profil pour avoir le plus de chance d'être sélectionné,</a:t>
            </a:r>
          </a:p>
        </p:txBody>
      </p:sp>
      <p:sp>
        <p:nvSpPr>
          <p:cNvPr id="10" name="TextBox 10"/>
          <p:cNvSpPr txBox="1"/>
          <p:nvPr/>
        </p:nvSpPr>
        <p:spPr>
          <a:xfrm>
            <a:off x="6430078" y="1038554"/>
            <a:ext cx="10207625" cy="1083238"/>
          </a:xfrm>
          <a:prstGeom prst="rect">
            <a:avLst/>
          </a:prstGeom>
        </p:spPr>
        <p:txBody>
          <a:bodyPr lIns="0" tIns="0" rIns="0" bIns="0" rtlCol="0" anchor="t">
            <a:spAutoFit/>
          </a:bodyPr>
          <a:lstStyle/>
          <a:p>
            <a:pPr algn="ctr">
              <a:lnSpc>
                <a:spcPts val="8147"/>
              </a:lnSpc>
            </a:pPr>
            <a:r>
              <a:rPr lang="en-US" sz="8147" spc="325">
                <a:solidFill>
                  <a:srgbClr val="E74D0E"/>
                </a:solidFill>
                <a:latin typeface="Pacifico"/>
              </a:rPr>
              <a:t>Pour que le projet</a:t>
            </a:r>
          </a:p>
        </p:txBody>
      </p:sp>
      <p:sp>
        <p:nvSpPr>
          <p:cNvPr id="11" name="TextBox 11"/>
          <p:cNvSpPr txBox="1"/>
          <p:nvPr/>
        </p:nvSpPr>
        <p:spPr>
          <a:xfrm>
            <a:off x="6985402" y="2317055"/>
            <a:ext cx="9096977" cy="581025"/>
          </a:xfrm>
          <a:prstGeom prst="rect">
            <a:avLst/>
          </a:prstGeom>
        </p:spPr>
        <p:txBody>
          <a:bodyPr lIns="0" tIns="0" rIns="0" bIns="0" rtlCol="0" anchor="t">
            <a:spAutoFit/>
          </a:bodyPr>
          <a:lstStyle/>
          <a:p>
            <a:pPr algn="ctr">
              <a:lnSpc>
                <a:spcPts val="4616"/>
              </a:lnSpc>
            </a:pPr>
            <a:r>
              <a:rPr lang="en-US" sz="3847" spc="307">
                <a:solidFill>
                  <a:srgbClr val="0C0E0C"/>
                </a:solidFill>
                <a:latin typeface="Montserrat Extra-Bold"/>
              </a:rPr>
              <a:t>ABOUTISSE</a:t>
            </a:r>
          </a:p>
        </p:txBody>
      </p:sp>
      <p:sp>
        <p:nvSpPr>
          <p:cNvPr id="12" name="TextBox 12"/>
          <p:cNvSpPr txBox="1"/>
          <p:nvPr/>
        </p:nvSpPr>
        <p:spPr>
          <a:xfrm>
            <a:off x="6326883" y="4204511"/>
            <a:ext cx="4387521" cy="428625"/>
          </a:xfrm>
          <a:prstGeom prst="rect">
            <a:avLst/>
          </a:prstGeom>
        </p:spPr>
        <p:txBody>
          <a:bodyPr lIns="0" tIns="0" rIns="0" bIns="0" rtlCol="0" anchor="t">
            <a:spAutoFit/>
          </a:bodyPr>
          <a:lstStyle/>
          <a:p>
            <a:pPr>
              <a:lnSpc>
                <a:spcPts val="3300"/>
              </a:lnSpc>
            </a:pPr>
            <a:r>
              <a:rPr lang="en-US" sz="3000" spc="60">
                <a:solidFill>
                  <a:srgbClr val="FFFFFF"/>
                </a:solidFill>
                <a:latin typeface="Montserrat Extra-Bold"/>
              </a:rPr>
              <a:t>SE CONNAÎTRE</a:t>
            </a:r>
          </a:p>
        </p:txBody>
      </p:sp>
      <p:sp>
        <p:nvSpPr>
          <p:cNvPr id="13" name="TextBox 13"/>
          <p:cNvSpPr txBox="1"/>
          <p:nvPr/>
        </p:nvSpPr>
        <p:spPr>
          <a:xfrm>
            <a:off x="12135027" y="4204511"/>
            <a:ext cx="4387521" cy="428625"/>
          </a:xfrm>
          <a:prstGeom prst="rect">
            <a:avLst/>
          </a:prstGeom>
        </p:spPr>
        <p:txBody>
          <a:bodyPr lIns="0" tIns="0" rIns="0" bIns="0" rtlCol="0" anchor="t">
            <a:spAutoFit/>
          </a:bodyPr>
          <a:lstStyle/>
          <a:p>
            <a:pPr>
              <a:lnSpc>
                <a:spcPts val="3300"/>
              </a:lnSpc>
            </a:pPr>
            <a:r>
              <a:rPr lang="en-US" sz="3000" spc="60">
                <a:solidFill>
                  <a:srgbClr val="FFFFFF"/>
                </a:solidFill>
                <a:latin typeface="Montserrat Extra-Bold"/>
              </a:rPr>
              <a:t>LE FAIRE VALIDER </a:t>
            </a:r>
          </a:p>
        </p:txBody>
      </p:sp>
      <p:sp>
        <p:nvSpPr>
          <p:cNvPr id="14" name="TextBox 14"/>
          <p:cNvSpPr txBox="1"/>
          <p:nvPr/>
        </p:nvSpPr>
        <p:spPr>
          <a:xfrm>
            <a:off x="11921679" y="4728386"/>
            <a:ext cx="5207007" cy="1793875"/>
          </a:xfrm>
          <a:prstGeom prst="rect">
            <a:avLst/>
          </a:prstGeom>
        </p:spPr>
        <p:txBody>
          <a:bodyPr lIns="0" tIns="0" rIns="0" bIns="0" rtlCol="0" anchor="t">
            <a:spAutoFit/>
          </a:bodyPr>
          <a:lstStyle/>
          <a:p>
            <a:pPr>
              <a:lnSpc>
                <a:spcPts val="3500"/>
              </a:lnSpc>
            </a:pPr>
            <a:r>
              <a:rPr lang="en-US" sz="2500">
                <a:solidFill>
                  <a:srgbClr val="FFFFFF"/>
                </a:solidFill>
                <a:latin typeface="Calibri (MS)"/>
              </a:rPr>
              <a:t>Demander conseil en composante, ou aux enseignants de master qui vous intéresse avant de candidater, et faire relire son dossier</a:t>
            </a:r>
          </a:p>
        </p:txBody>
      </p:sp>
      <p:sp>
        <p:nvSpPr>
          <p:cNvPr id="15" name="TextBox 15"/>
          <p:cNvSpPr txBox="1"/>
          <p:nvPr/>
        </p:nvSpPr>
        <p:spPr>
          <a:xfrm>
            <a:off x="6326883" y="7019438"/>
            <a:ext cx="4387521" cy="428625"/>
          </a:xfrm>
          <a:prstGeom prst="rect">
            <a:avLst/>
          </a:prstGeom>
        </p:spPr>
        <p:txBody>
          <a:bodyPr lIns="0" tIns="0" rIns="0" bIns="0" rtlCol="0" anchor="t">
            <a:spAutoFit/>
          </a:bodyPr>
          <a:lstStyle/>
          <a:p>
            <a:pPr>
              <a:lnSpc>
                <a:spcPts val="3300"/>
              </a:lnSpc>
            </a:pPr>
            <a:r>
              <a:rPr lang="en-US" sz="3000" spc="60">
                <a:solidFill>
                  <a:srgbClr val="FFFFFF"/>
                </a:solidFill>
                <a:latin typeface="Montserrat Extra-Bold"/>
              </a:rPr>
              <a:t>PLAN B</a:t>
            </a:r>
          </a:p>
        </p:txBody>
      </p:sp>
      <p:sp>
        <p:nvSpPr>
          <p:cNvPr id="16" name="TextBox 16"/>
          <p:cNvSpPr txBox="1"/>
          <p:nvPr/>
        </p:nvSpPr>
        <p:spPr>
          <a:xfrm>
            <a:off x="6326883" y="7382866"/>
            <a:ext cx="5207007" cy="2014855"/>
          </a:xfrm>
          <a:prstGeom prst="rect">
            <a:avLst/>
          </a:prstGeom>
        </p:spPr>
        <p:txBody>
          <a:bodyPr lIns="0" tIns="0" rIns="0" bIns="0" rtlCol="0" anchor="t">
            <a:spAutoFit/>
          </a:bodyPr>
          <a:lstStyle/>
          <a:p>
            <a:pPr>
              <a:lnSpc>
                <a:spcPts val="3920"/>
              </a:lnSpc>
            </a:pPr>
            <a:r>
              <a:rPr lang="en-US" sz="2800">
                <a:solidFill>
                  <a:srgbClr val="FFFFFF"/>
                </a:solidFill>
                <a:latin typeface="Calibri (MS)"/>
              </a:rPr>
              <a:t>Ne pas tout miser sur un seul projet. Et regarder les autres possibilités de départ en cas de refus</a:t>
            </a:r>
          </a:p>
        </p:txBody>
      </p:sp>
      <p:sp>
        <p:nvSpPr>
          <p:cNvPr id="17" name="TextBox 17"/>
          <p:cNvSpPr txBox="1"/>
          <p:nvPr/>
        </p:nvSpPr>
        <p:spPr>
          <a:xfrm>
            <a:off x="11921679" y="7019438"/>
            <a:ext cx="4387521" cy="428625"/>
          </a:xfrm>
          <a:prstGeom prst="rect">
            <a:avLst/>
          </a:prstGeom>
        </p:spPr>
        <p:txBody>
          <a:bodyPr lIns="0" tIns="0" rIns="0" bIns="0" rtlCol="0" anchor="t">
            <a:spAutoFit/>
          </a:bodyPr>
          <a:lstStyle/>
          <a:p>
            <a:pPr>
              <a:lnSpc>
                <a:spcPts val="3300"/>
              </a:lnSpc>
            </a:pPr>
            <a:r>
              <a:rPr lang="en-US" sz="3000" spc="60">
                <a:solidFill>
                  <a:srgbClr val="FFFFFF"/>
                </a:solidFill>
                <a:latin typeface="Montserrat Extra-Bold"/>
              </a:rPr>
              <a:t>SAVOIR ANTICIPER</a:t>
            </a:r>
          </a:p>
        </p:txBody>
      </p:sp>
      <p:sp>
        <p:nvSpPr>
          <p:cNvPr id="18" name="TextBox 18"/>
          <p:cNvSpPr txBox="1"/>
          <p:nvPr/>
        </p:nvSpPr>
        <p:spPr>
          <a:xfrm>
            <a:off x="11921679" y="7435850"/>
            <a:ext cx="5207007" cy="1793875"/>
          </a:xfrm>
          <a:prstGeom prst="rect">
            <a:avLst/>
          </a:prstGeom>
        </p:spPr>
        <p:txBody>
          <a:bodyPr lIns="0" tIns="0" rIns="0" bIns="0" rtlCol="0" anchor="t">
            <a:spAutoFit/>
          </a:bodyPr>
          <a:lstStyle/>
          <a:p>
            <a:pPr>
              <a:lnSpc>
                <a:spcPts val="3500"/>
              </a:lnSpc>
            </a:pPr>
            <a:r>
              <a:rPr lang="en-US" sz="2500">
                <a:solidFill>
                  <a:srgbClr val="FFFFFF"/>
                </a:solidFill>
                <a:latin typeface="Calibri (MS)"/>
              </a:rPr>
              <a:t>Préparer dès que possible tout ce qui peut aider à la constitution du dossier et se renseigner sur les formations, réunions, calendriers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421445"/>
            <a:chOff x="0" y="0"/>
            <a:chExt cx="24384000" cy="5895260"/>
          </a:xfrm>
        </p:grpSpPr>
        <p:pic>
          <p:nvPicPr>
            <p:cNvPr id="3" name="Picture 3"/>
            <p:cNvPicPr>
              <a:picLocks noChangeAspect="1"/>
            </p:cNvPicPr>
            <p:nvPr/>
          </p:nvPicPr>
          <p:blipFill>
            <a:blip r:embed="rId3"/>
            <a:srcRect t="21878" b="41855"/>
            <a:stretch>
              <a:fillRect/>
            </a:stretch>
          </p:blipFill>
          <p:spPr>
            <a:xfrm>
              <a:off x="0" y="0"/>
              <a:ext cx="24384000" cy="5895260"/>
            </a:xfrm>
            <a:prstGeom prst="rect">
              <a:avLst/>
            </a:prstGeom>
          </p:spPr>
        </p:pic>
      </p:grpSp>
      <p:grpSp>
        <p:nvGrpSpPr>
          <p:cNvPr id="4" name="Group 4"/>
          <p:cNvGrpSpPr/>
          <p:nvPr/>
        </p:nvGrpSpPr>
        <p:grpSpPr>
          <a:xfrm>
            <a:off x="6720875" y="3732813"/>
            <a:ext cx="4846249" cy="1377263"/>
            <a:chOff x="0" y="0"/>
            <a:chExt cx="1421818" cy="406400"/>
          </a:xfrm>
        </p:grpSpPr>
        <p:sp>
          <p:nvSpPr>
            <p:cNvPr id="5" name="Freeform 5"/>
            <p:cNvSpPr/>
            <p:nvPr/>
          </p:nvSpPr>
          <p:spPr>
            <a:xfrm>
              <a:off x="17780" y="22860"/>
              <a:ext cx="1396418" cy="360680"/>
            </a:xfrm>
            <a:custGeom>
              <a:avLst/>
              <a:gdLst/>
              <a:ahLst/>
              <a:cxnLst/>
              <a:rect l="l" t="t" r="r" b="b"/>
              <a:pathLst>
                <a:path w="1396418" h="360680">
                  <a:moveTo>
                    <a:pt x="1396418" y="180340"/>
                  </a:moveTo>
                  <a:cubicBezTo>
                    <a:pt x="1396418" y="81280"/>
                    <a:pt x="1316408" y="0"/>
                    <a:pt x="1216078" y="0"/>
                  </a:cubicBezTo>
                  <a:lnTo>
                    <a:pt x="172720" y="0"/>
                  </a:lnTo>
                  <a:lnTo>
                    <a:pt x="172720" y="1270"/>
                  </a:lnTo>
                  <a:cubicBezTo>
                    <a:pt x="76200" y="5080"/>
                    <a:pt x="0" y="83820"/>
                    <a:pt x="0" y="180340"/>
                  </a:cubicBezTo>
                  <a:cubicBezTo>
                    <a:pt x="0" y="276860"/>
                    <a:pt x="77470" y="355600"/>
                    <a:pt x="172720" y="359410"/>
                  </a:cubicBezTo>
                  <a:lnTo>
                    <a:pt x="172720" y="360680"/>
                  </a:lnTo>
                  <a:lnTo>
                    <a:pt x="1216078" y="360680"/>
                  </a:lnTo>
                  <a:cubicBezTo>
                    <a:pt x="1315138" y="360680"/>
                    <a:pt x="1396417" y="279400"/>
                    <a:pt x="1396417" y="180340"/>
                  </a:cubicBezTo>
                  <a:close/>
                </a:path>
              </a:pathLst>
            </a:custGeom>
            <a:solidFill>
              <a:srgbClr val="E74D0E"/>
            </a:solidFill>
          </p:spPr>
        </p:sp>
      </p:grpSp>
      <p:sp>
        <p:nvSpPr>
          <p:cNvPr id="6" name="Freeform 6"/>
          <p:cNvSpPr/>
          <p:nvPr/>
        </p:nvSpPr>
        <p:spPr>
          <a:xfrm>
            <a:off x="2564075" y="5987793"/>
            <a:ext cx="983318" cy="983318"/>
          </a:xfrm>
          <a:custGeom>
            <a:avLst/>
            <a:gdLst/>
            <a:ahLst/>
            <a:cxnLst/>
            <a:rect l="l" t="t" r="r" b="b"/>
            <a:pathLst>
              <a:path w="983318" h="983318">
                <a:moveTo>
                  <a:pt x="0" y="0"/>
                </a:moveTo>
                <a:lnTo>
                  <a:pt x="983318" y="0"/>
                </a:lnTo>
                <a:lnTo>
                  <a:pt x="983318" y="983318"/>
                </a:lnTo>
                <a:lnTo>
                  <a:pt x="0" y="9833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656462" y="5987793"/>
            <a:ext cx="677689" cy="961261"/>
          </a:xfrm>
          <a:custGeom>
            <a:avLst/>
            <a:gdLst/>
            <a:ahLst/>
            <a:cxnLst/>
            <a:rect l="l" t="t" r="r" b="b"/>
            <a:pathLst>
              <a:path w="677689" h="961261">
                <a:moveTo>
                  <a:pt x="0" y="0"/>
                </a:moveTo>
                <a:lnTo>
                  <a:pt x="677689" y="0"/>
                </a:lnTo>
                <a:lnTo>
                  <a:pt x="677689" y="961261"/>
                </a:lnTo>
                <a:lnTo>
                  <a:pt x="0" y="9612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659670" y="8049068"/>
            <a:ext cx="830573" cy="844293"/>
          </a:xfrm>
          <a:custGeom>
            <a:avLst/>
            <a:gdLst/>
            <a:ahLst/>
            <a:cxnLst/>
            <a:rect l="l" t="t" r="r" b="b"/>
            <a:pathLst>
              <a:path w="830573" h="844293">
                <a:moveTo>
                  <a:pt x="0" y="0"/>
                </a:moveTo>
                <a:lnTo>
                  <a:pt x="830573" y="0"/>
                </a:lnTo>
                <a:lnTo>
                  <a:pt x="830573" y="844293"/>
                </a:lnTo>
                <a:lnTo>
                  <a:pt x="0" y="8442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9503995" y="8119416"/>
            <a:ext cx="830156" cy="847098"/>
          </a:xfrm>
          <a:custGeom>
            <a:avLst/>
            <a:gdLst/>
            <a:ahLst/>
            <a:cxnLst/>
            <a:rect l="l" t="t" r="r" b="b"/>
            <a:pathLst>
              <a:path w="830156" h="847098">
                <a:moveTo>
                  <a:pt x="0" y="0"/>
                </a:moveTo>
                <a:lnTo>
                  <a:pt x="830156" y="0"/>
                </a:lnTo>
                <a:lnTo>
                  <a:pt x="830156" y="847098"/>
                </a:lnTo>
                <a:lnTo>
                  <a:pt x="0" y="847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10753" y="2921911"/>
            <a:ext cx="2999067" cy="2999067"/>
          </a:xfrm>
          <a:custGeom>
            <a:avLst/>
            <a:gdLst/>
            <a:ahLst/>
            <a:cxnLst/>
            <a:rect l="l" t="t" r="r" b="b"/>
            <a:pathLst>
              <a:path w="2999067" h="2999067">
                <a:moveTo>
                  <a:pt x="0" y="0"/>
                </a:moveTo>
                <a:lnTo>
                  <a:pt x="2999068" y="0"/>
                </a:lnTo>
                <a:lnTo>
                  <a:pt x="2999068" y="2999067"/>
                </a:lnTo>
                <a:lnTo>
                  <a:pt x="0" y="2999067"/>
                </a:lnTo>
                <a:lnTo>
                  <a:pt x="0" y="0"/>
                </a:lnTo>
                <a:close/>
              </a:path>
            </a:pathLst>
          </a:custGeom>
          <a:blipFill>
            <a:blip r:embed="rId12"/>
            <a:stretch>
              <a:fillRect/>
            </a:stretch>
          </a:blipFill>
        </p:spPr>
      </p:sp>
      <p:sp>
        <p:nvSpPr>
          <p:cNvPr id="11" name="TextBox 11"/>
          <p:cNvSpPr txBox="1"/>
          <p:nvPr/>
        </p:nvSpPr>
        <p:spPr>
          <a:xfrm>
            <a:off x="3937918" y="6127027"/>
            <a:ext cx="3859049" cy="581025"/>
          </a:xfrm>
          <a:prstGeom prst="rect">
            <a:avLst/>
          </a:prstGeom>
        </p:spPr>
        <p:txBody>
          <a:bodyPr lIns="0" tIns="0" rIns="0" bIns="0" rtlCol="0" anchor="t">
            <a:spAutoFit/>
          </a:bodyPr>
          <a:lstStyle/>
          <a:p>
            <a:pPr>
              <a:lnSpc>
                <a:spcPts val="4200"/>
              </a:lnSpc>
            </a:pPr>
            <a:r>
              <a:rPr lang="en-US" sz="3000" spc="30">
                <a:solidFill>
                  <a:srgbClr val="0C0E0C"/>
                </a:solidFill>
                <a:latin typeface="Calibri (MS) Bold"/>
              </a:rPr>
              <a:t>Être rigoureux</a:t>
            </a:r>
          </a:p>
        </p:txBody>
      </p:sp>
      <p:sp>
        <p:nvSpPr>
          <p:cNvPr id="12" name="TextBox 12"/>
          <p:cNvSpPr txBox="1"/>
          <p:nvPr/>
        </p:nvSpPr>
        <p:spPr>
          <a:xfrm>
            <a:off x="10794322" y="6127027"/>
            <a:ext cx="5669742" cy="581025"/>
          </a:xfrm>
          <a:prstGeom prst="rect">
            <a:avLst/>
          </a:prstGeom>
        </p:spPr>
        <p:txBody>
          <a:bodyPr lIns="0" tIns="0" rIns="0" bIns="0" rtlCol="0" anchor="t">
            <a:spAutoFit/>
          </a:bodyPr>
          <a:lstStyle/>
          <a:p>
            <a:pPr>
              <a:lnSpc>
                <a:spcPts val="4200"/>
              </a:lnSpc>
            </a:pPr>
            <a:r>
              <a:rPr lang="en-US" sz="3000" spc="30">
                <a:solidFill>
                  <a:srgbClr val="0C0E0C"/>
                </a:solidFill>
                <a:latin typeface="Calibri (MS) Bold"/>
              </a:rPr>
              <a:t>Savoir s'adapter à l'imprévu</a:t>
            </a:r>
          </a:p>
        </p:txBody>
      </p:sp>
      <p:sp>
        <p:nvSpPr>
          <p:cNvPr id="13" name="TextBox 13"/>
          <p:cNvSpPr txBox="1"/>
          <p:nvPr/>
        </p:nvSpPr>
        <p:spPr>
          <a:xfrm>
            <a:off x="3937918" y="8118789"/>
            <a:ext cx="3859049" cy="581025"/>
          </a:xfrm>
          <a:prstGeom prst="rect">
            <a:avLst/>
          </a:prstGeom>
        </p:spPr>
        <p:txBody>
          <a:bodyPr lIns="0" tIns="0" rIns="0" bIns="0" rtlCol="0" anchor="t">
            <a:spAutoFit/>
          </a:bodyPr>
          <a:lstStyle/>
          <a:p>
            <a:pPr>
              <a:lnSpc>
                <a:spcPts val="4200"/>
              </a:lnSpc>
            </a:pPr>
            <a:r>
              <a:rPr lang="en-US" sz="3000" spc="30">
                <a:solidFill>
                  <a:srgbClr val="0C0E0C"/>
                </a:solidFill>
                <a:latin typeface="Calibri (MS) Bold"/>
              </a:rPr>
              <a:t>Gérer le long terme</a:t>
            </a:r>
          </a:p>
        </p:txBody>
      </p:sp>
      <p:sp>
        <p:nvSpPr>
          <p:cNvPr id="14" name="TextBox 14"/>
          <p:cNvSpPr txBox="1"/>
          <p:nvPr/>
        </p:nvSpPr>
        <p:spPr>
          <a:xfrm>
            <a:off x="10794322" y="8118789"/>
            <a:ext cx="6464978" cy="581025"/>
          </a:xfrm>
          <a:prstGeom prst="rect">
            <a:avLst/>
          </a:prstGeom>
        </p:spPr>
        <p:txBody>
          <a:bodyPr lIns="0" tIns="0" rIns="0" bIns="0" rtlCol="0" anchor="t">
            <a:spAutoFit/>
          </a:bodyPr>
          <a:lstStyle/>
          <a:p>
            <a:pPr>
              <a:lnSpc>
                <a:spcPts val="4200"/>
              </a:lnSpc>
            </a:pPr>
            <a:r>
              <a:rPr lang="en-US" sz="3000" spc="30">
                <a:solidFill>
                  <a:srgbClr val="0C0E0C"/>
                </a:solidFill>
                <a:latin typeface="Calibri (MS) Bold"/>
              </a:rPr>
              <a:t>Adopter une attitude ouverte</a:t>
            </a:r>
          </a:p>
        </p:txBody>
      </p:sp>
      <p:sp>
        <p:nvSpPr>
          <p:cNvPr id="15" name="TextBox 15"/>
          <p:cNvSpPr txBox="1"/>
          <p:nvPr/>
        </p:nvSpPr>
        <p:spPr>
          <a:xfrm>
            <a:off x="7269245" y="4207132"/>
            <a:ext cx="3749511" cy="438150"/>
          </a:xfrm>
          <a:prstGeom prst="rect">
            <a:avLst/>
          </a:prstGeom>
        </p:spPr>
        <p:txBody>
          <a:bodyPr lIns="0" tIns="0" rIns="0" bIns="0" rtlCol="0" anchor="t">
            <a:spAutoFit/>
          </a:bodyPr>
          <a:lstStyle/>
          <a:p>
            <a:pPr algn="ctr">
              <a:lnSpc>
                <a:spcPts val="3599"/>
              </a:lnSpc>
            </a:pPr>
            <a:r>
              <a:rPr lang="en-US" sz="2999" spc="89">
                <a:solidFill>
                  <a:srgbClr val="FFFFFF"/>
                </a:solidFill>
                <a:latin typeface="Montserrat Extra-Bold"/>
              </a:rPr>
              <a:t>LE SECRET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D067"/>
        </a:solidFill>
        <a:effectLst/>
      </p:bgPr>
    </p:bg>
    <p:spTree>
      <p:nvGrpSpPr>
        <p:cNvPr id="1" name=""/>
        <p:cNvGrpSpPr/>
        <p:nvPr/>
      </p:nvGrpSpPr>
      <p:grpSpPr>
        <a:xfrm>
          <a:off x="0" y="0"/>
          <a:ext cx="0" cy="0"/>
          <a:chOff x="0" y="0"/>
          <a:chExt cx="0" cy="0"/>
        </a:xfrm>
      </p:grpSpPr>
      <p:sp>
        <p:nvSpPr>
          <p:cNvPr id="2" name="TextBox 2"/>
          <p:cNvSpPr txBox="1"/>
          <p:nvPr/>
        </p:nvSpPr>
        <p:spPr>
          <a:xfrm>
            <a:off x="771525" y="2507615"/>
            <a:ext cx="16744950" cy="4232275"/>
          </a:xfrm>
          <a:prstGeom prst="rect">
            <a:avLst/>
          </a:prstGeom>
        </p:spPr>
        <p:txBody>
          <a:bodyPr lIns="0" tIns="0" rIns="0" bIns="0" rtlCol="0" anchor="t">
            <a:spAutoFit/>
          </a:bodyPr>
          <a:lstStyle/>
          <a:p>
            <a:pPr marL="0" lvl="0" indent="0" algn="ctr">
              <a:lnSpc>
                <a:spcPts val="30799"/>
              </a:lnSpc>
              <a:spcBef>
                <a:spcPct val="0"/>
              </a:spcBef>
            </a:pPr>
            <a:r>
              <a:rPr lang="en-US" sz="21999" u="none">
                <a:solidFill>
                  <a:srgbClr val="000000"/>
                </a:solidFill>
                <a:latin typeface="Calibri (MS) Bold"/>
              </a:rPr>
              <a:t>Merci !</a:t>
            </a:r>
          </a:p>
        </p:txBody>
      </p:sp>
      <p:sp>
        <p:nvSpPr>
          <p:cNvPr id="3" name="TextBox 3"/>
          <p:cNvSpPr txBox="1"/>
          <p:nvPr/>
        </p:nvSpPr>
        <p:spPr>
          <a:xfrm>
            <a:off x="3297581" y="7691500"/>
            <a:ext cx="11388388" cy="650875"/>
          </a:xfrm>
          <a:prstGeom prst="rect">
            <a:avLst/>
          </a:prstGeom>
        </p:spPr>
        <p:txBody>
          <a:bodyPr lIns="0" tIns="0" rIns="0" bIns="0" rtlCol="0" anchor="t">
            <a:spAutoFit/>
          </a:bodyPr>
          <a:lstStyle/>
          <a:p>
            <a:pPr algn="ctr">
              <a:lnSpc>
                <a:spcPts val="4399"/>
              </a:lnSpc>
            </a:pPr>
            <a:r>
              <a:rPr lang="en-US" sz="3999">
                <a:solidFill>
                  <a:srgbClr val="000000"/>
                </a:solidFill>
                <a:latin typeface="Calibri (MS)"/>
              </a:rPr>
              <a:t>outgoing@univ-grenoble-alpes.fr</a:t>
            </a:r>
          </a:p>
        </p:txBody>
      </p:sp>
      <p:sp>
        <p:nvSpPr>
          <p:cNvPr id="4" name="Freeform 4"/>
          <p:cNvSpPr/>
          <p:nvPr/>
        </p:nvSpPr>
        <p:spPr>
          <a:xfrm>
            <a:off x="7727238" y="592407"/>
            <a:ext cx="2833524" cy="2833524"/>
          </a:xfrm>
          <a:custGeom>
            <a:avLst/>
            <a:gdLst/>
            <a:ahLst/>
            <a:cxnLst/>
            <a:rect l="l" t="t" r="r" b="b"/>
            <a:pathLst>
              <a:path w="2833524" h="2833524">
                <a:moveTo>
                  <a:pt x="0" y="0"/>
                </a:moveTo>
                <a:lnTo>
                  <a:pt x="2833524" y="0"/>
                </a:lnTo>
                <a:lnTo>
                  <a:pt x="2833524" y="2833524"/>
                </a:lnTo>
                <a:lnTo>
                  <a:pt x="0" y="2833524"/>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886140" y="2402620"/>
            <a:ext cx="12069884" cy="6991531"/>
            <a:chOff x="0" y="0"/>
            <a:chExt cx="35957680" cy="20828639"/>
          </a:xfrm>
        </p:grpSpPr>
        <p:sp>
          <p:nvSpPr>
            <p:cNvPr id="3" name="Freeform 3"/>
            <p:cNvSpPr/>
            <p:nvPr/>
          </p:nvSpPr>
          <p:spPr>
            <a:xfrm>
              <a:off x="0" y="0"/>
              <a:ext cx="35957681" cy="20828639"/>
            </a:xfrm>
            <a:custGeom>
              <a:avLst/>
              <a:gdLst/>
              <a:ahLst/>
              <a:cxnLst/>
              <a:rect l="l" t="t" r="r" b="b"/>
              <a:pathLst>
                <a:path w="35957681" h="20828639">
                  <a:moveTo>
                    <a:pt x="35833221" y="59690"/>
                  </a:moveTo>
                  <a:cubicBezTo>
                    <a:pt x="35868781" y="59690"/>
                    <a:pt x="35897989" y="88900"/>
                    <a:pt x="35897989" y="124460"/>
                  </a:cubicBezTo>
                  <a:lnTo>
                    <a:pt x="35897989" y="20704180"/>
                  </a:lnTo>
                  <a:cubicBezTo>
                    <a:pt x="35897989" y="20739739"/>
                    <a:pt x="35868781" y="20768949"/>
                    <a:pt x="35833221" y="20768949"/>
                  </a:cubicBezTo>
                  <a:lnTo>
                    <a:pt x="124460" y="20768949"/>
                  </a:lnTo>
                  <a:cubicBezTo>
                    <a:pt x="88900" y="20768949"/>
                    <a:pt x="59690" y="20739739"/>
                    <a:pt x="59690" y="20704180"/>
                  </a:cubicBezTo>
                  <a:lnTo>
                    <a:pt x="59690" y="124460"/>
                  </a:lnTo>
                  <a:cubicBezTo>
                    <a:pt x="59690" y="88900"/>
                    <a:pt x="88900" y="59690"/>
                    <a:pt x="124460" y="59690"/>
                  </a:cubicBezTo>
                  <a:lnTo>
                    <a:pt x="35833221" y="59690"/>
                  </a:lnTo>
                  <a:moveTo>
                    <a:pt x="35833221" y="0"/>
                  </a:moveTo>
                  <a:lnTo>
                    <a:pt x="124460" y="0"/>
                  </a:lnTo>
                  <a:cubicBezTo>
                    <a:pt x="55880" y="0"/>
                    <a:pt x="0" y="55880"/>
                    <a:pt x="0" y="124460"/>
                  </a:cubicBezTo>
                  <a:lnTo>
                    <a:pt x="0" y="20704180"/>
                  </a:lnTo>
                  <a:cubicBezTo>
                    <a:pt x="0" y="20772760"/>
                    <a:pt x="55880" y="20828639"/>
                    <a:pt x="124460" y="20828639"/>
                  </a:cubicBezTo>
                  <a:lnTo>
                    <a:pt x="35833221" y="20828639"/>
                  </a:lnTo>
                  <a:cubicBezTo>
                    <a:pt x="35901799" y="20828639"/>
                    <a:pt x="35957681" y="20772760"/>
                    <a:pt x="35957681" y="20704180"/>
                  </a:cubicBezTo>
                  <a:lnTo>
                    <a:pt x="35957681" y="124460"/>
                  </a:lnTo>
                  <a:cubicBezTo>
                    <a:pt x="35957681" y="55880"/>
                    <a:pt x="35901799" y="0"/>
                    <a:pt x="35833221" y="0"/>
                  </a:cubicBezTo>
                  <a:close/>
                </a:path>
              </a:pathLst>
            </a:custGeom>
            <a:solidFill>
              <a:srgbClr val="FDFAF0"/>
            </a:solidFill>
          </p:spPr>
        </p:sp>
      </p:grpSp>
      <p:grpSp>
        <p:nvGrpSpPr>
          <p:cNvPr id="4" name="Group 4"/>
          <p:cNvGrpSpPr/>
          <p:nvPr/>
        </p:nvGrpSpPr>
        <p:grpSpPr>
          <a:xfrm>
            <a:off x="12956024" y="1028700"/>
            <a:ext cx="4445836" cy="4110099"/>
            <a:chOff x="0" y="0"/>
            <a:chExt cx="5927782" cy="5480132"/>
          </a:xfrm>
        </p:grpSpPr>
        <p:pic>
          <p:nvPicPr>
            <p:cNvPr id="5" name="Picture 5"/>
            <p:cNvPicPr>
              <a:picLocks noChangeAspect="1"/>
            </p:cNvPicPr>
            <p:nvPr/>
          </p:nvPicPr>
          <p:blipFill>
            <a:blip r:embed="rId3"/>
            <a:srcRect l="13966" r="13966"/>
            <a:stretch>
              <a:fillRect/>
            </a:stretch>
          </p:blipFill>
          <p:spPr>
            <a:xfrm>
              <a:off x="0" y="0"/>
              <a:ext cx="5927782" cy="5480132"/>
            </a:xfrm>
            <a:prstGeom prst="rect">
              <a:avLst/>
            </a:prstGeom>
          </p:spPr>
        </p:pic>
      </p:grpSp>
      <p:grpSp>
        <p:nvGrpSpPr>
          <p:cNvPr id="6" name="Group 6"/>
          <p:cNvGrpSpPr/>
          <p:nvPr/>
        </p:nvGrpSpPr>
        <p:grpSpPr>
          <a:xfrm>
            <a:off x="12956024" y="5245953"/>
            <a:ext cx="4445836" cy="4110099"/>
            <a:chOff x="0" y="0"/>
            <a:chExt cx="5927782" cy="5480132"/>
          </a:xfrm>
        </p:grpSpPr>
        <p:pic>
          <p:nvPicPr>
            <p:cNvPr id="7" name="Picture 7"/>
            <p:cNvPicPr>
              <a:picLocks noChangeAspect="1"/>
            </p:cNvPicPr>
            <p:nvPr/>
          </p:nvPicPr>
          <p:blipFill>
            <a:blip r:embed="rId4"/>
            <a:srcRect t="15880" b="15880"/>
            <a:stretch>
              <a:fillRect/>
            </a:stretch>
          </p:blipFill>
          <p:spPr>
            <a:xfrm>
              <a:off x="0" y="0"/>
              <a:ext cx="5927782" cy="5480132"/>
            </a:xfrm>
            <a:prstGeom prst="rect">
              <a:avLst/>
            </a:prstGeom>
          </p:spPr>
        </p:pic>
      </p:grpSp>
      <p:sp>
        <p:nvSpPr>
          <p:cNvPr id="8" name="Freeform 8"/>
          <p:cNvSpPr/>
          <p:nvPr/>
        </p:nvSpPr>
        <p:spPr>
          <a:xfrm>
            <a:off x="-1028700" y="77152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alphaModFix amt="35000"/>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193887" y="3817878"/>
            <a:ext cx="10519456" cy="4732065"/>
          </a:xfrm>
          <a:prstGeom prst="rect">
            <a:avLst/>
          </a:prstGeom>
        </p:spPr>
        <p:txBody>
          <a:bodyPr lIns="0" tIns="0" rIns="0" bIns="0" rtlCol="0" anchor="t">
            <a:spAutoFit/>
          </a:bodyPr>
          <a:lstStyle/>
          <a:p>
            <a:pPr marL="633700" lvl="1" indent="-316850">
              <a:lnSpc>
                <a:spcPts val="4109"/>
              </a:lnSpc>
              <a:buFont typeface="Arial"/>
              <a:buChar char="•"/>
            </a:pPr>
            <a:r>
              <a:rPr lang="en-US" sz="2935" spc="29" dirty="0" err="1">
                <a:solidFill>
                  <a:srgbClr val="0C0E0C"/>
                </a:solidFill>
                <a:latin typeface="Calibri (MS)"/>
              </a:rPr>
              <a:t>L'expérience</a:t>
            </a:r>
            <a:r>
              <a:rPr lang="en-US" sz="2935" spc="29" dirty="0">
                <a:solidFill>
                  <a:srgbClr val="0C0E0C"/>
                </a:solidFill>
                <a:latin typeface="Calibri (MS)"/>
              </a:rPr>
              <a:t> à </a:t>
            </a:r>
            <a:r>
              <a:rPr lang="en-US" sz="2935" spc="29" dirty="0" err="1">
                <a:solidFill>
                  <a:srgbClr val="0C0E0C"/>
                </a:solidFill>
                <a:latin typeface="Calibri (MS)"/>
              </a:rPr>
              <a:t>l'international</a:t>
            </a:r>
            <a:r>
              <a:rPr lang="en-US" sz="2935" spc="29" dirty="0">
                <a:solidFill>
                  <a:srgbClr val="0C0E0C"/>
                </a:solidFill>
                <a:latin typeface="Calibri (MS)"/>
              </a:rPr>
              <a:t> : </a:t>
            </a:r>
            <a:r>
              <a:rPr lang="en-US" sz="2935" spc="29" dirty="0" err="1">
                <a:solidFill>
                  <a:srgbClr val="0C0E0C"/>
                </a:solidFill>
                <a:latin typeface="Calibri (MS)"/>
              </a:rPr>
              <a:t>pourquoi</a:t>
            </a:r>
            <a:r>
              <a:rPr lang="en-US" sz="2935" spc="29" dirty="0">
                <a:solidFill>
                  <a:srgbClr val="0C0E0C"/>
                </a:solidFill>
                <a:latin typeface="Calibri (MS)"/>
              </a:rPr>
              <a:t>?</a:t>
            </a:r>
          </a:p>
          <a:p>
            <a:pPr marL="633700" lvl="1" indent="-316850">
              <a:lnSpc>
                <a:spcPts val="4109"/>
              </a:lnSpc>
              <a:buFont typeface="Arial"/>
              <a:buChar char="•"/>
            </a:pPr>
            <a:r>
              <a:rPr lang="en-US" sz="2935" spc="29" dirty="0">
                <a:solidFill>
                  <a:srgbClr val="0C0E0C"/>
                </a:solidFill>
                <a:latin typeface="Calibri (MS)"/>
              </a:rPr>
              <a:t>Le </a:t>
            </a:r>
            <a:r>
              <a:rPr lang="en-US" sz="2935" spc="29" dirty="0" err="1">
                <a:solidFill>
                  <a:srgbClr val="0C0E0C"/>
                </a:solidFill>
                <a:latin typeface="Calibri (MS)"/>
              </a:rPr>
              <a:t>départ</a:t>
            </a:r>
            <a:r>
              <a:rPr lang="en-US" sz="2935" spc="29" dirty="0">
                <a:solidFill>
                  <a:srgbClr val="0C0E0C"/>
                </a:solidFill>
                <a:latin typeface="Calibri (MS)"/>
              </a:rPr>
              <a:t> à </a:t>
            </a:r>
            <a:r>
              <a:rPr lang="en-US" sz="2935" spc="29" dirty="0" err="1">
                <a:solidFill>
                  <a:srgbClr val="0C0E0C"/>
                </a:solidFill>
                <a:latin typeface="Calibri (MS)"/>
              </a:rPr>
              <a:t>l'international</a:t>
            </a:r>
            <a:r>
              <a:rPr lang="en-US" sz="2935" spc="29" dirty="0">
                <a:solidFill>
                  <a:srgbClr val="0C0E0C"/>
                </a:solidFill>
                <a:latin typeface="Calibri (MS)"/>
              </a:rPr>
              <a:t> avec </a:t>
            </a:r>
            <a:r>
              <a:rPr lang="en-US" sz="2935" spc="29" dirty="0" err="1">
                <a:solidFill>
                  <a:srgbClr val="0C0E0C"/>
                </a:solidFill>
                <a:latin typeface="Calibri (MS)"/>
              </a:rPr>
              <a:t>l'UGA</a:t>
            </a:r>
            <a:r>
              <a:rPr lang="en-US" sz="2935" spc="29" dirty="0">
                <a:solidFill>
                  <a:srgbClr val="0C0E0C"/>
                </a:solidFill>
                <a:latin typeface="Calibri (MS)"/>
              </a:rPr>
              <a:t>. </a:t>
            </a:r>
          </a:p>
          <a:p>
            <a:pPr marL="633700" lvl="1" indent="-316850">
              <a:lnSpc>
                <a:spcPts val="4109"/>
              </a:lnSpc>
              <a:buFont typeface="Arial"/>
              <a:buChar char="•"/>
            </a:pPr>
            <a:r>
              <a:rPr lang="en-US" sz="2935" spc="29" dirty="0" err="1">
                <a:solidFill>
                  <a:srgbClr val="0C0E0C"/>
                </a:solidFill>
                <a:latin typeface="Calibri (MS)"/>
              </a:rPr>
              <a:t>Choisir</a:t>
            </a:r>
            <a:r>
              <a:rPr lang="en-US" sz="2935" spc="29" dirty="0">
                <a:solidFill>
                  <a:srgbClr val="0C0E0C"/>
                </a:solidFill>
                <a:latin typeface="Calibri (MS)"/>
              </a:rPr>
              <a:t> </a:t>
            </a:r>
            <a:r>
              <a:rPr lang="en-US" sz="2935" spc="29" dirty="0" err="1">
                <a:solidFill>
                  <a:srgbClr val="0C0E0C"/>
                </a:solidFill>
                <a:latin typeface="Calibri (MS)"/>
              </a:rPr>
              <a:t>l'échange</a:t>
            </a:r>
            <a:r>
              <a:rPr lang="en-US" sz="2935" spc="29" dirty="0">
                <a:solidFill>
                  <a:srgbClr val="0C0E0C"/>
                </a:solidFill>
                <a:latin typeface="Calibri (MS)"/>
              </a:rPr>
              <a:t> </a:t>
            </a:r>
            <a:r>
              <a:rPr lang="en-US" sz="2935" spc="29" dirty="0" err="1">
                <a:solidFill>
                  <a:srgbClr val="0C0E0C"/>
                </a:solidFill>
                <a:latin typeface="Calibri (MS)"/>
              </a:rPr>
              <a:t>universitaire</a:t>
            </a:r>
            <a:endParaRPr lang="en-US" sz="2935" spc="29" dirty="0">
              <a:solidFill>
                <a:srgbClr val="0C0E0C"/>
              </a:solidFill>
              <a:latin typeface="Calibri (MS)"/>
            </a:endParaRPr>
          </a:p>
          <a:p>
            <a:pPr marL="633700" lvl="1" indent="-316850">
              <a:lnSpc>
                <a:spcPts val="4109"/>
              </a:lnSpc>
              <a:buFont typeface="Arial"/>
              <a:buChar char="•"/>
            </a:pPr>
            <a:r>
              <a:rPr lang="en-US" sz="2935" spc="29" dirty="0">
                <a:solidFill>
                  <a:srgbClr val="0C0E0C"/>
                </a:solidFill>
                <a:latin typeface="Calibri (MS)"/>
              </a:rPr>
              <a:t>Le </a:t>
            </a:r>
            <a:r>
              <a:rPr lang="en-US" sz="2935" spc="29" dirty="0" err="1">
                <a:solidFill>
                  <a:srgbClr val="0C0E0C"/>
                </a:solidFill>
                <a:latin typeface="Calibri (MS)"/>
              </a:rPr>
              <a:t>calendrier</a:t>
            </a:r>
            <a:r>
              <a:rPr lang="en-US" sz="2935" spc="29" dirty="0">
                <a:solidFill>
                  <a:srgbClr val="0C0E0C"/>
                </a:solidFill>
                <a:latin typeface="Calibri (MS)"/>
              </a:rPr>
              <a:t> à </a:t>
            </a:r>
            <a:r>
              <a:rPr lang="en-US" sz="2935" spc="29" dirty="0" err="1">
                <a:solidFill>
                  <a:srgbClr val="0C0E0C"/>
                </a:solidFill>
                <a:latin typeface="Calibri (MS)"/>
              </a:rPr>
              <a:t>retenir</a:t>
            </a:r>
            <a:endParaRPr lang="en-US" sz="2935" spc="29" dirty="0">
              <a:solidFill>
                <a:srgbClr val="0C0E0C"/>
              </a:solidFill>
              <a:latin typeface="Calibri (MS)"/>
            </a:endParaRPr>
          </a:p>
          <a:p>
            <a:pPr marL="633700" lvl="1" indent="-316850">
              <a:lnSpc>
                <a:spcPts val="4109"/>
              </a:lnSpc>
              <a:buFont typeface="Arial"/>
              <a:buChar char="•"/>
            </a:pPr>
            <a:r>
              <a:rPr lang="en-US" sz="2935" spc="29" dirty="0">
                <a:solidFill>
                  <a:srgbClr val="0C0E0C"/>
                </a:solidFill>
                <a:latin typeface="Calibri (MS)"/>
              </a:rPr>
              <a:t>Comment </a:t>
            </a:r>
            <a:r>
              <a:rPr lang="en-US" sz="2935" spc="29" dirty="0" err="1">
                <a:solidFill>
                  <a:srgbClr val="0C0E0C"/>
                </a:solidFill>
                <a:latin typeface="Calibri (MS)"/>
              </a:rPr>
              <a:t>préparer</a:t>
            </a:r>
            <a:r>
              <a:rPr lang="en-US" sz="2935" spc="29" dirty="0">
                <a:solidFill>
                  <a:srgbClr val="0C0E0C"/>
                </a:solidFill>
                <a:latin typeface="Calibri (MS)"/>
              </a:rPr>
              <a:t> son </a:t>
            </a:r>
            <a:r>
              <a:rPr lang="en-US" sz="2935" spc="29" dirty="0" err="1">
                <a:solidFill>
                  <a:srgbClr val="0C0E0C"/>
                </a:solidFill>
                <a:latin typeface="Calibri (MS)"/>
              </a:rPr>
              <a:t>projet</a:t>
            </a:r>
            <a:endParaRPr lang="en-US" sz="2935" spc="29" dirty="0">
              <a:solidFill>
                <a:srgbClr val="0C0E0C"/>
              </a:solidFill>
              <a:latin typeface="Calibri (MS)"/>
            </a:endParaRPr>
          </a:p>
          <a:p>
            <a:pPr marL="633700" lvl="1" indent="-316850">
              <a:lnSpc>
                <a:spcPts val="4109"/>
              </a:lnSpc>
              <a:buFont typeface="Arial"/>
              <a:buChar char="•"/>
            </a:pPr>
            <a:r>
              <a:rPr lang="en-US" sz="2935" spc="29" dirty="0">
                <a:solidFill>
                  <a:srgbClr val="0C0E0C"/>
                </a:solidFill>
                <a:latin typeface="Calibri (MS)"/>
              </a:rPr>
              <a:t>Les bourses de </a:t>
            </a:r>
            <a:r>
              <a:rPr lang="en-US" sz="2935" spc="29" dirty="0" err="1" smtClean="0">
                <a:solidFill>
                  <a:srgbClr val="0C0E0C"/>
                </a:solidFill>
                <a:latin typeface="Calibri (MS)"/>
              </a:rPr>
              <a:t>mobilité</a:t>
            </a:r>
            <a:endParaRPr lang="en-US" sz="2935" spc="29" dirty="0" smtClean="0">
              <a:solidFill>
                <a:srgbClr val="0C0E0C"/>
              </a:solidFill>
              <a:latin typeface="Calibri (MS)"/>
            </a:endParaRPr>
          </a:p>
          <a:p>
            <a:pPr marL="633700" lvl="1" indent="-316850">
              <a:lnSpc>
                <a:spcPts val="4109"/>
              </a:lnSpc>
              <a:buFont typeface="Arial"/>
              <a:buChar char="•"/>
            </a:pPr>
            <a:r>
              <a:rPr lang="en-US" sz="2935" spc="29" dirty="0">
                <a:solidFill>
                  <a:srgbClr val="0C0E0C"/>
                </a:solidFill>
                <a:latin typeface="Calibri (MS)"/>
              </a:rPr>
              <a:t>Les </a:t>
            </a:r>
            <a:r>
              <a:rPr lang="en-US" sz="2935" spc="29" dirty="0" err="1">
                <a:solidFill>
                  <a:srgbClr val="0C0E0C"/>
                </a:solidFill>
                <a:latin typeface="Calibri (MS)"/>
              </a:rPr>
              <a:t>spécificités</a:t>
            </a:r>
            <a:r>
              <a:rPr lang="en-US" sz="2935" spc="29" dirty="0">
                <a:solidFill>
                  <a:srgbClr val="0C0E0C"/>
                </a:solidFill>
                <a:latin typeface="Calibri (MS)"/>
              </a:rPr>
              <a:t> de </a:t>
            </a:r>
            <a:r>
              <a:rPr lang="en-US" sz="2935" spc="29" dirty="0" err="1" smtClean="0">
                <a:solidFill>
                  <a:srgbClr val="0C0E0C"/>
                </a:solidFill>
                <a:latin typeface="Calibri (MS)"/>
              </a:rPr>
              <a:t>notre</a:t>
            </a:r>
            <a:r>
              <a:rPr lang="en-US" sz="2935" spc="29" dirty="0" smtClean="0">
                <a:solidFill>
                  <a:srgbClr val="0C0E0C"/>
                </a:solidFill>
                <a:latin typeface="Calibri (MS)"/>
              </a:rPr>
              <a:t> </a:t>
            </a:r>
            <a:r>
              <a:rPr lang="en-US" sz="2935" spc="29" dirty="0" err="1">
                <a:solidFill>
                  <a:srgbClr val="0C0E0C"/>
                </a:solidFill>
                <a:latin typeface="Calibri (MS)"/>
              </a:rPr>
              <a:t>composante</a:t>
            </a:r>
            <a:endParaRPr lang="en-US" sz="2935" spc="29" dirty="0">
              <a:solidFill>
                <a:srgbClr val="0C0E0C"/>
              </a:solidFill>
              <a:latin typeface="Calibri (MS)"/>
            </a:endParaRPr>
          </a:p>
          <a:p>
            <a:pPr marL="633700" lvl="1" indent="-316850">
              <a:lnSpc>
                <a:spcPts val="4109"/>
              </a:lnSpc>
              <a:buFont typeface="Arial"/>
              <a:buChar char="•"/>
            </a:pPr>
            <a:r>
              <a:rPr lang="en-US" sz="2935" spc="29" dirty="0" smtClean="0">
                <a:solidFill>
                  <a:srgbClr val="0C0E0C"/>
                </a:solidFill>
                <a:latin typeface="Calibri (MS)"/>
              </a:rPr>
              <a:t>Les </a:t>
            </a:r>
            <a:r>
              <a:rPr lang="en-US" sz="2935" spc="29" dirty="0" err="1">
                <a:solidFill>
                  <a:srgbClr val="0C0E0C"/>
                </a:solidFill>
                <a:latin typeface="Calibri (MS)"/>
              </a:rPr>
              <a:t>outils</a:t>
            </a:r>
            <a:r>
              <a:rPr lang="en-US" sz="2935" spc="29" dirty="0">
                <a:solidFill>
                  <a:srgbClr val="0C0E0C"/>
                </a:solidFill>
                <a:latin typeface="Calibri (MS)"/>
              </a:rPr>
              <a:t> pour </a:t>
            </a:r>
            <a:r>
              <a:rPr lang="en-US" sz="2935" spc="29" dirty="0" err="1">
                <a:solidFill>
                  <a:srgbClr val="0C0E0C"/>
                </a:solidFill>
                <a:latin typeface="Calibri (MS)"/>
              </a:rPr>
              <a:t>vous</a:t>
            </a:r>
            <a:r>
              <a:rPr lang="en-US" sz="2935" spc="29" dirty="0">
                <a:solidFill>
                  <a:srgbClr val="0C0E0C"/>
                </a:solidFill>
                <a:latin typeface="Calibri (MS)"/>
              </a:rPr>
              <a:t> aider </a:t>
            </a:r>
            <a:r>
              <a:rPr lang="en-US" sz="2935" spc="29" dirty="0" err="1">
                <a:solidFill>
                  <a:srgbClr val="0C0E0C"/>
                </a:solidFill>
                <a:latin typeface="Calibri (MS)"/>
              </a:rPr>
              <a:t>dans</a:t>
            </a:r>
            <a:r>
              <a:rPr lang="en-US" sz="2935" spc="29" dirty="0">
                <a:solidFill>
                  <a:srgbClr val="0C0E0C"/>
                </a:solidFill>
                <a:latin typeface="Calibri (MS)"/>
              </a:rPr>
              <a:t> </a:t>
            </a:r>
            <a:r>
              <a:rPr lang="en-US" sz="2935" spc="29" dirty="0" err="1">
                <a:solidFill>
                  <a:srgbClr val="0C0E0C"/>
                </a:solidFill>
                <a:latin typeface="Calibri (MS)"/>
              </a:rPr>
              <a:t>votre</a:t>
            </a:r>
            <a:r>
              <a:rPr lang="en-US" sz="2935" spc="29" dirty="0">
                <a:solidFill>
                  <a:srgbClr val="0C0E0C"/>
                </a:solidFill>
                <a:latin typeface="Calibri (MS)"/>
              </a:rPr>
              <a:t> </a:t>
            </a:r>
            <a:r>
              <a:rPr lang="en-US" sz="2935" spc="29" dirty="0" err="1" smtClean="0">
                <a:solidFill>
                  <a:srgbClr val="0C0E0C"/>
                </a:solidFill>
                <a:latin typeface="Calibri (MS)"/>
              </a:rPr>
              <a:t>projet</a:t>
            </a:r>
            <a:endParaRPr lang="en-US" sz="2935" spc="29" dirty="0" smtClean="0">
              <a:solidFill>
                <a:srgbClr val="0C0E0C"/>
              </a:solidFill>
              <a:latin typeface="Calibri (MS)"/>
            </a:endParaRPr>
          </a:p>
          <a:p>
            <a:pPr>
              <a:lnSpc>
                <a:spcPts val="4109"/>
              </a:lnSpc>
            </a:pPr>
            <a:endParaRPr lang="en-US" sz="2935" spc="29" dirty="0">
              <a:solidFill>
                <a:srgbClr val="0C0E0C"/>
              </a:solidFill>
              <a:latin typeface="Calibri (MS)"/>
            </a:endParaRPr>
          </a:p>
        </p:txBody>
      </p:sp>
      <p:sp>
        <p:nvSpPr>
          <p:cNvPr id="10" name="TextBox 10"/>
          <p:cNvSpPr txBox="1"/>
          <p:nvPr/>
        </p:nvSpPr>
        <p:spPr>
          <a:xfrm>
            <a:off x="1193887" y="597289"/>
            <a:ext cx="11635459" cy="1805332"/>
          </a:xfrm>
          <a:prstGeom prst="rect">
            <a:avLst/>
          </a:prstGeom>
        </p:spPr>
        <p:txBody>
          <a:bodyPr lIns="0" tIns="0" rIns="0" bIns="0" rtlCol="0" anchor="t">
            <a:spAutoFit/>
          </a:bodyPr>
          <a:lstStyle/>
          <a:p>
            <a:pPr>
              <a:lnSpc>
                <a:spcPts val="7193"/>
              </a:lnSpc>
            </a:pPr>
            <a:r>
              <a:rPr lang="en-US" sz="5994" spc="239">
                <a:solidFill>
                  <a:srgbClr val="E74D0E"/>
                </a:solidFill>
                <a:latin typeface="Montserrat Extra-Bold"/>
              </a:rPr>
              <a:t>PARTIR À L'INTERNATIONAL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82612" cy="10287000"/>
            <a:chOff x="0" y="0"/>
            <a:chExt cx="5443483" cy="13716000"/>
          </a:xfrm>
        </p:grpSpPr>
        <p:pic>
          <p:nvPicPr>
            <p:cNvPr id="3" name="Picture 3"/>
            <p:cNvPicPr>
              <a:picLocks noChangeAspect="1"/>
            </p:cNvPicPr>
            <p:nvPr/>
          </p:nvPicPr>
          <p:blipFill>
            <a:blip r:embed="rId3"/>
            <a:srcRect l="23541" r="23541"/>
            <a:stretch>
              <a:fillRect/>
            </a:stretch>
          </p:blipFill>
          <p:spPr>
            <a:xfrm>
              <a:off x="0" y="0"/>
              <a:ext cx="5443483" cy="13716000"/>
            </a:xfrm>
            <a:prstGeom prst="rect">
              <a:avLst/>
            </a:prstGeom>
          </p:spPr>
        </p:pic>
      </p:grpSp>
      <p:grpSp>
        <p:nvGrpSpPr>
          <p:cNvPr id="4" name="Group 4"/>
          <p:cNvGrpSpPr/>
          <p:nvPr/>
        </p:nvGrpSpPr>
        <p:grpSpPr>
          <a:xfrm>
            <a:off x="440270" y="463811"/>
            <a:ext cx="15401548" cy="1129778"/>
            <a:chOff x="0" y="0"/>
            <a:chExt cx="5508411" cy="406400"/>
          </a:xfrm>
        </p:grpSpPr>
        <p:sp>
          <p:nvSpPr>
            <p:cNvPr id="5" name="Freeform 5"/>
            <p:cNvSpPr/>
            <p:nvPr/>
          </p:nvSpPr>
          <p:spPr>
            <a:xfrm>
              <a:off x="17780" y="22860"/>
              <a:ext cx="5483011" cy="360680"/>
            </a:xfrm>
            <a:custGeom>
              <a:avLst/>
              <a:gdLst/>
              <a:ahLst/>
              <a:cxnLst/>
              <a:rect l="l" t="t" r="r" b="b"/>
              <a:pathLst>
                <a:path w="5483011" h="360680">
                  <a:moveTo>
                    <a:pt x="5483011" y="180340"/>
                  </a:moveTo>
                  <a:cubicBezTo>
                    <a:pt x="5483011" y="81280"/>
                    <a:pt x="5403001" y="0"/>
                    <a:pt x="5302671" y="0"/>
                  </a:cubicBezTo>
                  <a:lnTo>
                    <a:pt x="172720" y="0"/>
                  </a:lnTo>
                  <a:lnTo>
                    <a:pt x="172720" y="1270"/>
                  </a:lnTo>
                  <a:cubicBezTo>
                    <a:pt x="76200" y="5080"/>
                    <a:pt x="0" y="83820"/>
                    <a:pt x="0" y="180340"/>
                  </a:cubicBezTo>
                  <a:cubicBezTo>
                    <a:pt x="0" y="276860"/>
                    <a:pt x="77470" y="355600"/>
                    <a:pt x="172720" y="359410"/>
                  </a:cubicBezTo>
                  <a:lnTo>
                    <a:pt x="172720" y="360680"/>
                  </a:lnTo>
                  <a:lnTo>
                    <a:pt x="5302671" y="360680"/>
                  </a:lnTo>
                  <a:cubicBezTo>
                    <a:pt x="5401731" y="360680"/>
                    <a:pt x="5483011" y="279400"/>
                    <a:pt x="5483011" y="180340"/>
                  </a:cubicBezTo>
                  <a:close/>
                </a:path>
              </a:pathLst>
            </a:custGeom>
            <a:solidFill>
              <a:srgbClr val="E74D0E"/>
            </a:solidFill>
          </p:spPr>
        </p:sp>
      </p:grpSp>
      <p:sp>
        <p:nvSpPr>
          <p:cNvPr id="6" name="TextBox 6"/>
          <p:cNvSpPr txBox="1"/>
          <p:nvPr/>
        </p:nvSpPr>
        <p:spPr>
          <a:xfrm>
            <a:off x="4337793" y="2333727"/>
            <a:ext cx="13630816" cy="6704089"/>
          </a:xfrm>
          <a:prstGeom prst="rect">
            <a:avLst/>
          </a:prstGeom>
        </p:spPr>
        <p:txBody>
          <a:bodyPr lIns="0" tIns="0" rIns="0" bIns="0" rtlCol="0" anchor="t">
            <a:spAutoFit/>
          </a:bodyPr>
          <a:lstStyle/>
          <a:p>
            <a:pPr>
              <a:lnSpc>
                <a:spcPts val="3758"/>
              </a:lnSpc>
            </a:pPr>
            <a:r>
              <a:rPr lang="en-US" sz="2684" spc="26">
                <a:solidFill>
                  <a:srgbClr val="E74D0E"/>
                </a:solidFill>
                <a:latin typeface="Calibri (MS) Bold"/>
              </a:rPr>
              <a:t>Des avantages Universitaires: </a:t>
            </a:r>
            <a:r>
              <a:rPr lang="en-US" sz="2684" spc="26">
                <a:solidFill>
                  <a:srgbClr val="0C0E0C"/>
                </a:solidFill>
                <a:latin typeface="Calibri (MS)"/>
              </a:rPr>
              <a:t>découvrir une nouvelle approche de la pédagogie, des façons de dispenser les cours différentes, des méthodes d’examens différentes, une relation à vos professeurs plus ou moins formelle, une vie de campus dynamique avec des infrastructures différentes et de nombreuses activités proposées pour les étudiants. </a:t>
            </a:r>
          </a:p>
          <a:p>
            <a:pPr>
              <a:lnSpc>
                <a:spcPts val="3758"/>
              </a:lnSpc>
            </a:pPr>
            <a:endParaRPr lang="en-US" sz="2684" spc="26">
              <a:solidFill>
                <a:srgbClr val="0C0E0C"/>
              </a:solidFill>
              <a:latin typeface="Calibri (MS)"/>
            </a:endParaRPr>
          </a:p>
          <a:p>
            <a:pPr>
              <a:lnSpc>
                <a:spcPts val="3758"/>
              </a:lnSpc>
            </a:pPr>
            <a:r>
              <a:rPr lang="en-US" sz="2684" spc="26">
                <a:solidFill>
                  <a:srgbClr val="E74D0E"/>
                </a:solidFill>
                <a:latin typeface="Calibri (MS) Bold"/>
              </a:rPr>
              <a:t>Des avantages professionnels :</a:t>
            </a:r>
            <a:r>
              <a:rPr lang="en-US" sz="2684" spc="26">
                <a:solidFill>
                  <a:srgbClr val="0C0E0C"/>
                </a:solidFill>
                <a:latin typeface="Calibri (MS) Bold"/>
              </a:rPr>
              <a:t> </a:t>
            </a:r>
            <a:r>
              <a:rPr lang="en-US" sz="2684" spc="26">
                <a:solidFill>
                  <a:srgbClr val="0C0E0C"/>
                </a:solidFill>
                <a:latin typeface="Calibri (MS)"/>
              </a:rPr>
              <a:t>Une expérience à l'international représente un atout sur votre CV et sera valorisé par vos futurs employeur. Cela permet également de vous créer un réseau et des opportunités d’emploi pour la suite. De plus vous développerez des compétences extrêmement attractives dans le monde du travail (bien au delà de l'acquisition d'une langue!)</a:t>
            </a:r>
          </a:p>
          <a:p>
            <a:pPr>
              <a:lnSpc>
                <a:spcPts val="3758"/>
              </a:lnSpc>
            </a:pPr>
            <a:endParaRPr lang="en-US" sz="2684" spc="26">
              <a:solidFill>
                <a:srgbClr val="0C0E0C"/>
              </a:solidFill>
              <a:latin typeface="Calibri (MS)"/>
            </a:endParaRPr>
          </a:p>
          <a:p>
            <a:pPr>
              <a:lnSpc>
                <a:spcPts val="3758"/>
              </a:lnSpc>
            </a:pPr>
            <a:r>
              <a:rPr lang="en-US" sz="2684" spc="26">
                <a:solidFill>
                  <a:srgbClr val="E74D0E"/>
                </a:solidFill>
                <a:latin typeface="Calibri (MS) Bold"/>
              </a:rPr>
              <a:t>Une découverte de soi</a:t>
            </a:r>
            <a:r>
              <a:rPr lang="en-US" sz="2684" spc="26">
                <a:solidFill>
                  <a:srgbClr val="E74D0E"/>
                </a:solidFill>
                <a:latin typeface="Calibri (MS)"/>
              </a:rPr>
              <a:t> :</a:t>
            </a:r>
            <a:r>
              <a:rPr lang="en-US" sz="2684" spc="26">
                <a:solidFill>
                  <a:srgbClr val="0C0E0C"/>
                </a:solidFill>
                <a:latin typeface="Calibri (MS)"/>
              </a:rPr>
              <a:t> vivre dans un autre pays, intégrer une autre culture vous pousse à développer de nouvelles compétences, apprendre à mieux vous connaître et à communiquer en sortant de votre zone de confort. </a:t>
            </a:r>
          </a:p>
          <a:p>
            <a:pPr>
              <a:lnSpc>
                <a:spcPts val="3758"/>
              </a:lnSpc>
            </a:pPr>
            <a:endParaRPr lang="en-US" sz="2684" spc="26">
              <a:solidFill>
                <a:srgbClr val="0C0E0C"/>
              </a:solidFill>
              <a:latin typeface="Calibri (MS)"/>
            </a:endParaRPr>
          </a:p>
        </p:txBody>
      </p:sp>
      <p:sp>
        <p:nvSpPr>
          <p:cNvPr id="7" name="TextBox 7"/>
          <p:cNvSpPr txBox="1"/>
          <p:nvPr/>
        </p:nvSpPr>
        <p:spPr>
          <a:xfrm>
            <a:off x="830843" y="482861"/>
            <a:ext cx="14810901" cy="1066800"/>
          </a:xfrm>
          <a:prstGeom prst="rect">
            <a:avLst/>
          </a:prstGeom>
        </p:spPr>
        <p:txBody>
          <a:bodyPr lIns="0" tIns="0" rIns="0" bIns="0" rtlCol="0" anchor="t">
            <a:spAutoFit/>
          </a:bodyPr>
          <a:lstStyle/>
          <a:p>
            <a:pPr>
              <a:lnSpc>
                <a:spcPts val="8456"/>
              </a:lnSpc>
            </a:pPr>
            <a:r>
              <a:rPr lang="en-US" sz="7047" spc="281">
                <a:solidFill>
                  <a:srgbClr val="FFFFFF"/>
                </a:solidFill>
                <a:latin typeface="Montserrat Extra-Bold"/>
              </a:rPr>
              <a:t>L'expérience à International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AutoShape 2"/>
          <p:cNvSpPr/>
          <p:nvPr/>
        </p:nvSpPr>
        <p:spPr>
          <a:xfrm>
            <a:off x="863616" y="8151588"/>
            <a:ext cx="5325921" cy="1887762"/>
          </a:xfrm>
          <a:prstGeom prst="rect">
            <a:avLst/>
          </a:prstGeom>
          <a:solidFill>
            <a:srgbClr val="FDFAF0"/>
          </a:solidFill>
        </p:spPr>
      </p:sp>
      <p:sp>
        <p:nvSpPr>
          <p:cNvPr id="3" name="AutoShape 3"/>
          <p:cNvSpPr/>
          <p:nvPr/>
        </p:nvSpPr>
        <p:spPr>
          <a:xfrm>
            <a:off x="12098463" y="8151588"/>
            <a:ext cx="5325921" cy="1887762"/>
          </a:xfrm>
          <a:prstGeom prst="rect">
            <a:avLst/>
          </a:prstGeom>
          <a:solidFill>
            <a:srgbClr val="FDFAF0"/>
          </a:solidFill>
        </p:spPr>
      </p:sp>
      <p:sp>
        <p:nvSpPr>
          <p:cNvPr id="4" name="AutoShape 4"/>
          <p:cNvSpPr/>
          <p:nvPr/>
        </p:nvSpPr>
        <p:spPr>
          <a:xfrm>
            <a:off x="6437467" y="8151588"/>
            <a:ext cx="5413346" cy="1887762"/>
          </a:xfrm>
          <a:prstGeom prst="rect">
            <a:avLst/>
          </a:prstGeom>
          <a:solidFill>
            <a:srgbClr val="FDFAF0"/>
          </a:solidFill>
        </p:spPr>
      </p:sp>
      <p:grpSp>
        <p:nvGrpSpPr>
          <p:cNvPr id="5" name="Group 5"/>
          <p:cNvGrpSpPr/>
          <p:nvPr/>
        </p:nvGrpSpPr>
        <p:grpSpPr>
          <a:xfrm>
            <a:off x="863616" y="4795242"/>
            <a:ext cx="5325921" cy="3356346"/>
            <a:chOff x="0" y="0"/>
            <a:chExt cx="7101227" cy="4475127"/>
          </a:xfrm>
        </p:grpSpPr>
        <p:pic>
          <p:nvPicPr>
            <p:cNvPr id="6" name="Picture 6"/>
            <p:cNvPicPr>
              <a:picLocks noChangeAspect="1"/>
            </p:cNvPicPr>
            <p:nvPr/>
          </p:nvPicPr>
          <p:blipFill>
            <a:blip r:embed="rId3"/>
            <a:srcRect t="2794" b="2794"/>
            <a:stretch>
              <a:fillRect/>
            </a:stretch>
          </p:blipFill>
          <p:spPr>
            <a:xfrm>
              <a:off x="0" y="0"/>
              <a:ext cx="7101227" cy="4475127"/>
            </a:xfrm>
            <a:prstGeom prst="rect">
              <a:avLst/>
            </a:prstGeom>
          </p:spPr>
        </p:pic>
      </p:grpSp>
      <p:grpSp>
        <p:nvGrpSpPr>
          <p:cNvPr id="7" name="Group 7"/>
          <p:cNvGrpSpPr/>
          <p:nvPr/>
        </p:nvGrpSpPr>
        <p:grpSpPr>
          <a:xfrm>
            <a:off x="12098463" y="4795242"/>
            <a:ext cx="5325921" cy="3356346"/>
            <a:chOff x="0" y="0"/>
            <a:chExt cx="7101227" cy="4475127"/>
          </a:xfrm>
        </p:grpSpPr>
        <p:pic>
          <p:nvPicPr>
            <p:cNvPr id="8" name="Picture 8"/>
            <p:cNvPicPr>
              <a:picLocks noChangeAspect="1"/>
            </p:cNvPicPr>
            <p:nvPr/>
          </p:nvPicPr>
          <p:blipFill>
            <a:blip r:embed="rId4"/>
            <a:srcRect t="2706" b="2706"/>
            <a:stretch>
              <a:fillRect/>
            </a:stretch>
          </p:blipFill>
          <p:spPr>
            <a:xfrm>
              <a:off x="0" y="0"/>
              <a:ext cx="7101227" cy="4475127"/>
            </a:xfrm>
            <a:prstGeom prst="rect">
              <a:avLst/>
            </a:prstGeom>
          </p:spPr>
        </p:pic>
      </p:grpSp>
      <p:grpSp>
        <p:nvGrpSpPr>
          <p:cNvPr id="9" name="Group 9"/>
          <p:cNvGrpSpPr/>
          <p:nvPr/>
        </p:nvGrpSpPr>
        <p:grpSpPr>
          <a:xfrm>
            <a:off x="6437467" y="4795242"/>
            <a:ext cx="5413346" cy="3356346"/>
            <a:chOff x="0" y="0"/>
            <a:chExt cx="7217795" cy="4475127"/>
          </a:xfrm>
        </p:grpSpPr>
        <p:pic>
          <p:nvPicPr>
            <p:cNvPr id="10" name="Picture 10"/>
            <p:cNvPicPr>
              <a:picLocks noChangeAspect="1"/>
            </p:cNvPicPr>
            <p:nvPr/>
          </p:nvPicPr>
          <p:blipFill>
            <a:blip r:embed="rId5"/>
            <a:srcRect t="3557" b="3557"/>
            <a:stretch>
              <a:fillRect/>
            </a:stretch>
          </p:blipFill>
          <p:spPr>
            <a:xfrm>
              <a:off x="0" y="0"/>
              <a:ext cx="7217795" cy="4475127"/>
            </a:xfrm>
            <a:prstGeom prst="rect">
              <a:avLst/>
            </a:prstGeom>
          </p:spPr>
        </p:pic>
      </p:grpSp>
      <p:sp>
        <p:nvSpPr>
          <p:cNvPr id="11" name="Freeform 11"/>
          <p:cNvSpPr/>
          <p:nvPr/>
        </p:nvSpPr>
        <p:spPr>
          <a:xfrm>
            <a:off x="15047591" y="230172"/>
            <a:ext cx="2999067" cy="2999067"/>
          </a:xfrm>
          <a:custGeom>
            <a:avLst/>
            <a:gdLst/>
            <a:ahLst/>
            <a:cxnLst/>
            <a:rect l="l" t="t" r="r" b="b"/>
            <a:pathLst>
              <a:path w="2999067" h="2999067">
                <a:moveTo>
                  <a:pt x="0" y="0"/>
                </a:moveTo>
                <a:lnTo>
                  <a:pt x="2999068" y="0"/>
                </a:lnTo>
                <a:lnTo>
                  <a:pt x="2999068" y="2999067"/>
                </a:lnTo>
                <a:lnTo>
                  <a:pt x="0" y="2999067"/>
                </a:lnTo>
                <a:lnTo>
                  <a:pt x="0" y="0"/>
                </a:lnTo>
                <a:close/>
              </a:path>
            </a:pathLst>
          </a:custGeom>
          <a:blipFill>
            <a:blip r:embed="rId6"/>
            <a:stretch>
              <a:fillRect/>
            </a:stretch>
          </a:blipFill>
        </p:spPr>
      </p:sp>
      <p:sp>
        <p:nvSpPr>
          <p:cNvPr id="12" name="TextBox 12"/>
          <p:cNvSpPr txBox="1"/>
          <p:nvPr/>
        </p:nvSpPr>
        <p:spPr>
          <a:xfrm>
            <a:off x="-3487708" y="710530"/>
            <a:ext cx="13057370" cy="1066800"/>
          </a:xfrm>
          <a:prstGeom prst="rect">
            <a:avLst/>
          </a:prstGeom>
        </p:spPr>
        <p:txBody>
          <a:bodyPr lIns="0" tIns="0" rIns="0" bIns="0" rtlCol="0" anchor="t">
            <a:spAutoFit/>
          </a:bodyPr>
          <a:lstStyle/>
          <a:p>
            <a:pPr algn="ctr">
              <a:lnSpc>
                <a:spcPts val="8456"/>
              </a:lnSpc>
            </a:pPr>
            <a:r>
              <a:rPr lang="en-US" sz="7047" spc="281">
                <a:solidFill>
                  <a:srgbClr val="E74D0E"/>
                </a:solidFill>
                <a:latin typeface="Montserrat Extra-Bold"/>
              </a:rPr>
              <a:t>A l'UGA</a:t>
            </a:r>
          </a:p>
        </p:txBody>
      </p:sp>
      <p:sp>
        <p:nvSpPr>
          <p:cNvPr id="13" name="TextBox 13"/>
          <p:cNvSpPr txBox="1"/>
          <p:nvPr/>
        </p:nvSpPr>
        <p:spPr>
          <a:xfrm>
            <a:off x="1798025" y="8727169"/>
            <a:ext cx="3457103" cy="612775"/>
          </a:xfrm>
          <a:prstGeom prst="rect">
            <a:avLst/>
          </a:prstGeom>
        </p:spPr>
        <p:txBody>
          <a:bodyPr lIns="0" tIns="0" rIns="0" bIns="0" rtlCol="0" anchor="t">
            <a:spAutoFit/>
          </a:bodyPr>
          <a:lstStyle/>
          <a:p>
            <a:pPr algn="ctr">
              <a:lnSpc>
                <a:spcPts val="4549"/>
              </a:lnSpc>
            </a:pPr>
            <a:r>
              <a:rPr lang="en-US" sz="3249" spc="32">
                <a:solidFill>
                  <a:srgbClr val="0C0E0C"/>
                </a:solidFill>
                <a:latin typeface="Calibri (MS) Bold"/>
              </a:rPr>
              <a:t>STAGE</a:t>
            </a:r>
          </a:p>
        </p:txBody>
      </p:sp>
      <p:sp>
        <p:nvSpPr>
          <p:cNvPr id="14" name="TextBox 14"/>
          <p:cNvSpPr txBox="1"/>
          <p:nvPr/>
        </p:nvSpPr>
        <p:spPr>
          <a:xfrm>
            <a:off x="7415588" y="8727169"/>
            <a:ext cx="3457103" cy="612775"/>
          </a:xfrm>
          <a:prstGeom prst="rect">
            <a:avLst/>
          </a:prstGeom>
        </p:spPr>
        <p:txBody>
          <a:bodyPr lIns="0" tIns="0" rIns="0" bIns="0" rtlCol="0" anchor="t">
            <a:spAutoFit/>
          </a:bodyPr>
          <a:lstStyle/>
          <a:p>
            <a:pPr algn="ctr">
              <a:lnSpc>
                <a:spcPts val="4549"/>
              </a:lnSpc>
            </a:pPr>
            <a:r>
              <a:rPr lang="en-US" sz="3249" spc="32">
                <a:solidFill>
                  <a:srgbClr val="0C0E0C"/>
                </a:solidFill>
                <a:latin typeface="Calibri (MS) Bold"/>
              </a:rPr>
              <a:t>CÉSURE</a:t>
            </a:r>
          </a:p>
        </p:txBody>
      </p:sp>
      <p:sp>
        <p:nvSpPr>
          <p:cNvPr id="15" name="TextBox 15"/>
          <p:cNvSpPr txBox="1"/>
          <p:nvPr/>
        </p:nvSpPr>
        <p:spPr>
          <a:xfrm>
            <a:off x="13032872" y="8727169"/>
            <a:ext cx="3457103" cy="612775"/>
          </a:xfrm>
          <a:prstGeom prst="rect">
            <a:avLst/>
          </a:prstGeom>
        </p:spPr>
        <p:txBody>
          <a:bodyPr lIns="0" tIns="0" rIns="0" bIns="0" rtlCol="0" anchor="t">
            <a:spAutoFit/>
          </a:bodyPr>
          <a:lstStyle/>
          <a:p>
            <a:pPr algn="ctr">
              <a:lnSpc>
                <a:spcPts val="4549"/>
              </a:lnSpc>
            </a:pPr>
            <a:r>
              <a:rPr lang="en-US" sz="3249" spc="32">
                <a:solidFill>
                  <a:srgbClr val="0C0E0C"/>
                </a:solidFill>
                <a:latin typeface="Calibri (MS) Bold"/>
              </a:rPr>
              <a:t>ECHANGE</a:t>
            </a:r>
          </a:p>
        </p:txBody>
      </p:sp>
      <p:sp>
        <p:nvSpPr>
          <p:cNvPr id="16" name="TextBox 16"/>
          <p:cNvSpPr txBox="1"/>
          <p:nvPr/>
        </p:nvSpPr>
        <p:spPr>
          <a:xfrm>
            <a:off x="863616" y="2781163"/>
            <a:ext cx="14845631" cy="1318755"/>
          </a:xfrm>
          <a:prstGeom prst="rect">
            <a:avLst/>
          </a:prstGeom>
        </p:spPr>
        <p:txBody>
          <a:bodyPr lIns="0" tIns="0" rIns="0" bIns="0" rtlCol="0" anchor="t">
            <a:spAutoFit/>
          </a:bodyPr>
          <a:lstStyle/>
          <a:p>
            <a:pPr>
              <a:lnSpc>
                <a:spcPts val="3437"/>
              </a:lnSpc>
              <a:spcBef>
                <a:spcPct val="0"/>
              </a:spcBef>
            </a:pPr>
            <a:r>
              <a:rPr lang="en-US" sz="2455">
                <a:solidFill>
                  <a:srgbClr val="000000"/>
                </a:solidFill>
                <a:latin typeface="Calibri (MS)"/>
              </a:rPr>
              <a:t>Tous les cursus permettent un départ à l'étranger, il faut juste vérifier quand et combien de temps vous pouvez partir, en études ou en stage, ou demander à bénéficier d'une Césure pour conserver votre statut étudiant le temps de votre expérience.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889" y="4421762"/>
            <a:ext cx="17800221" cy="5739145"/>
            <a:chOff x="0" y="0"/>
            <a:chExt cx="53029066" cy="17097625"/>
          </a:xfrm>
        </p:grpSpPr>
        <p:sp>
          <p:nvSpPr>
            <p:cNvPr id="3" name="Freeform 3"/>
            <p:cNvSpPr/>
            <p:nvPr/>
          </p:nvSpPr>
          <p:spPr>
            <a:xfrm>
              <a:off x="0" y="0"/>
              <a:ext cx="53029067" cy="17097626"/>
            </a:xfrm>
            <a:custGeom>
              <a:avLst/>
              <a:gdLst/>
              <a:ahLst/>
              <a:cxnLst/>
              <a:rect l="l" t="t" r="r" b="b"/>
              <a:pathLst>
                <a:path w="53029067" h="17097626">
                  <a:moveTo>
                    <a:pt x="52904603" y="59690"/>
                  </a:moveTo>
                  <a:cubicBezTo>
                    <a:pt x="52940167" y="59690"/>
                    <a:pt x="52969375" y="88900"/>
                    <a:pt x="52969375" y="124460"/>
                  </a:cubicBezTo>
                  <a:lnTo>
                    <a:pt x="52969375" y="16973166"/>
                  </a:lnTo>
                  <a:cubicBezTo>
                    <a:pt x="52969375" y="17008726"/>
                    <a:pt x="52940167" y="17037935"/>
                    <a:pt x="52904603" y="17037935"/>
                  </a:cubicBezTo>
                  <a:lnTo>
                    <a:pt x="124460" y="17037935"/>
                  </a:lnTo>
                  <a:cubicBezTo>
                    <a:pt x="88900" y="17037935"/>
                    <a:pt x="59690" y="17008726"/>
                    <a:pt x="59690" y="16973166"/>
                  </a:cubicBezTo>
                  <a:lnTo>
                    <a:pt x="59690" y="124460"/>
                  </a:lnTo>
                  <a:cubicBezTo>
                    <a:pt x="59690" y="88900"/>
                    <a:pt x="88900" y="59690"/>
                    <a:pt x="124460" y="59690"/>
                  </a:cubicBezTo>
                  <a:lnTo>
                    <a:pt x="52904603" y="59690"/>
                  </a:lnTo>
                  <a:moveTo>
                    <a:pt x="52904603" y="0"/>
                  </a:moveTo>
                  <a:lnTo>
                    <a:pt x="124460" y="0"/>
                  </a:lnTo>
                  <a:cubicBezTo>
                    <a:pt x="55880" y="0"/>
                    <a:pt x="0" y="55880"/>
                    <a:pt x="0" y="124460"/>
                  </a:cubicBezTo>
                  <a:lnTo>
                    <a:pt x="0" y="16973166"/>
                  </a:lnTo>
                  <a:cubicBezTo>
                    <a:pt x="0" y="17041746"/>
                    <a:pt x="55880" y="17097626"/>
                    <a:pt x="124460" y="17097626"/>
                  </a:cubicBezTo>
                  <a:lnTo>
                    <a:pt x="52904603" y="17097626"/>
                  </a:lnTo>
                  <a:cubicBezTo>
                    <a:pt x="52973188" y="17097626"/>
                    <a:pt x="53029067" y="17041746"/>
                    <a:pt x="53029067" y="16973166"/>
                  </a:cubicBezTo>
                  <a:lnTo>
                    <a:pt x="53029067" y="124460"/>
                  </a:lnTo>
                  <a:cubicBezTo>
                    <a:pt x="53029067" y="55880"/>
                    <a:pt x="52973188" y="0"/>
                    <a:pt x="52904603" y="0"/>
                  </a:cubicBezTo>
                  <a:close/>
                </a:path>
              </a:pathLst>
            </a:custGeom>
            <a:solidFill>
              <a:srgbClr val="FDFAF0"/>
            </a:solidFill>
          </p:spPr>
        </p:sp>
      </p:grpSp>
      <p:grpSp>
        <p:nvGrpSpPr>
          <p:cNvPr id="4" name="Group 4"/>
          <p:cNvGrpSpPr/>
          <p:nvPr/>
        </p:nvGrpSpPr>
        <p:grpSpPr>
          <a:xfrm>
            <a:off x="0" y="0"/>
            <a:ext cx="18288000" cy="3416410"/>
            <a:chOff x="0" y="0"/>
            <a:chExt cx="24384000" cy="4555213"/>
          </a:xfrm>
        </p:grpSpPr>
        <p:pic>
          <p:nvPicPr>
            <p:cNvPr id="5" name="Picture 5"/>
            <p:cNvPicPr>
              <a:picLocks noChangeAspect="1"/>
            </p:cNvPicPr>
            <p:nvPr/>
          </p:nvPicPr>
          <p:blipFill>
            <a:blip r:embed="rId3">
              <a:alphaModFix amt="24000"/>
            </a:blip>
            <a:srcRect t="12088" b="59890"/>
            <a:stretch>
              <a:fillRect/>
            </a:stretch>
          </p:blipFill>
          <p:spPr>
            <a:xfrm>
              <a:off x="0" y="0"/>
              <a:ext cx="24384000" cy="4555213"/>
            </a:xfrm>
            <a:prstGeom prst="rect">
              <a:avLst/>
            </a:prstGeom>
          </p:spPr>
        </p:pic>
      </p:grpSp>
      <p:grpSp>
        <p:nvGrpSpPr>
          <p:cNvPr id="6" name="Group 6"/>
          <p:cNvGrpSpPr/>
          <p:nvPr/>
        </p:nvGrpSpPr>
        <p:grpSpPr>
          <a:xfrm>
            <a:off x="12961231" y="2907300"/>
            <a:ext cx="4789303" cy="1129778"/>
            <a:chOff x="0" y="0"/>
            <a:chExt cx="1712909" cy="406400"/>
          </a:xfrm>
        </p:grpSpPr>
        <p:sp>
          <p:nvSpPr>
            <p:cNvPr id="7" name="Freeform 7"/>
            <p:cNvSpPr/>
            <p:nvPr/>
          </p:nvSpPr>
          <p:spPr>
            <a:xfrm>
              <a:off x="17780" y="22860"/>
              <a:ext cx="1687509" cy="360680"/>
            </a:xfrm>
            <a:custGeom>
              <a:avLst/>
              <a:gdLst/>
              <a:ahLst/>
              <a:cxnLst/>
              <a:rect l="l" t="t" r="r" b="b"/>
              <a:pathLst>
                <a:path w="1687509" h="360680">
                  <a:moveTo>
                    <a:pt x="1687509" y="180340"/>
                  </a:moveTo>
                  <a:cubicBezTo>
                    <a:pt x="1687509" y="81280"/>
                    <a:pt x="1607499" y="0"/>
                    <a:pt x="1507169" y="0"/>
                  </a:cubicBezTo>
                  <a:lnTo>
                    <a:pt x="172720" y="0"/>
                  </a:lnTo>
                  <a:lnTo>
                    <a:pt x="172720" y="1270"/>
                  </a:lnTo>
                  <a:cubicBezTo>
                    <a:pt x="76200" y="5080"/>
                    <a:pt x="0" y="83820"/>
                    <a:pt x="0" y="180340"/>
                  </a:cubicBezTo>
                  <a:cubicBezTo>
                    <a:pt x="0" y="276860"/>
                    <a:pt x="77470" y="355600"/>
                    <a:pt x="172720" y="359410"/>
                  </a:cubicBezTo>
                  <a:lnTo>
                    <a:pt x="172720" y="360680"/>
                  </a:lnTo>
                  <a:lnTo>
                    <a:pt x="1507169" y="360680"/>
                  </a:lnTo>
                  <a:cubicBezTo>
                    <a:pt x="1606229" y="360680"/>
                    <a:pt x="1687509" y="279400"/>
                    <a:pt x="1687509" y="180340"/>
                  </a:cubicBezTo>
                  <a:close/>
                </a:path>
              </a:pathLst>
            </a:custGeom>
            <a:solidFill>
              <a:srgbClr val="E74D0E"/>
            </a:solidFill>
          </p:spPr>
        </p:sp>
      </p:grpSp>
      <p:sp>
        <p:nvSpPr>
          <p:cNvPr id="8" name="Freeform 8"/>
          <p:cNvSpPr/>
          <p:nvPr/>
        </p:nvSpPr>
        <p:spPr>
          <a:xfrm>
            <a:off x="0" y="1776576"/>
            <a:ext cx="2833524" cy="2833524"/>
          </a:xfrm>
          <a:custGeom>
            <a:avLst/>
            <a:gdLst/>
            <a:ahLst/>
            <a:cxnLst/>
            <a:rect l="l" t="t" r="r" b="b"/>
            <a:pathLst>
              <a:path w="2833524" h="2833524">
                <a:moveTo>
                  <a:pt x="0" y="0"/>
                </a:moveTo>
                <a:lnTo>
                  <a:pt x="2833524" y="0"/>
                </a:lnTo>
                <a:lnTo>
                  <a:pt x="2833524" y="2833524"/>
                </a:lnTo>
                <a:lnTo>
                  <a:pt x="0" y="2833524"/>
                </a:lnTo>
                <a:lnTo>
                  <a:pt x="0" y="0"/>
                </a:lnTo>
                <a:close/>
              </a:path>
            </a:pathLst>
          </a:custGeom>
          <a:blipFill>
            <a:blip r:embed="rId4"/>
            <a:stretch>
              <a:fillRect/>
            </a:stretch>
          </a:blipFill>
        </p:spPr>
      </p:sp>
      <p:sp>
        <p:nvSpPr>
          <p:cNvPr id="9" name="TextBox 9"/>
          <p:cNvSpPr txBox="1"/>
          <p:nvPr/>
        </p:nvSpPr>
        <p:spPr>
          <a:xfrm>
            <a:off x="2096729" y="1534447"/>
            <a:ext cx="14882173" cy="1066800"/>
          </a:xfrm>
          <a:prstGeom prst="rect">
            <a:avLst/>
          </a:prstGeom>
        </p:spPr>
        <p:txBody>
          <a:bodyPr lIns="0" tIns="0" rIns="0" bIns="0" rtlCol="0" anchor="t">
            <a:spAutoFit/>
          </a:bodyPr>
          <a:lstStyle/>
          <a:p>
            <a:pPr algn="ctr">
              <a:lnSpc>
                <a:spcPts val="8456"/>
              </a:lnSpc>
            </a:pPr>
            <a:r>
              <a:rPr lang="en-US" sz="7047" spc="281">
                <a:solidFill>
                  <a:srgbClr val="13224F"/>
                </a:solidFill>
                <a:latin typeface="Montserrat Extra-Bold"/>
              </a:rPr>
              <a:t>L'ÉCHANGE UNIVERSITAIRE</a:t>
            </a:r>
          </a:p>
        </p:txBody>
      </p:sp>
      <p:sp>
        <p:nvSpPr>
          <p:cNvPr id="10" name="TextBox 10"/>
          <p:cNvSpPr txBox="1"/>
          <p:nvPr/>
        </p:nvSpPr>
        <p:spPr>
          <a:xfrm>
            <a:off x="243889" y="3676355"/>
            <a:ext cx="17506645" cy="6498839"/>
          </a:xfrm>
          <a:prstGeom prst="rect">
            <a:avLst/>
          </a:prstGeom>
        </p:spPr>
        <p:txBody>
          <a:bodyPr lIns="0" tIns="0" rIns="0" bIns="0" rtlCol="0" anchor="t">
            <a:spAutoFit/>
          </a:bodyPr>
          <a:lstStyle/>
          <a:p>
            <a:pPr>
              <a:lnSpc>
                <a:spcPts val="2471"/>
              </a:lnSpc>
            </a:pPr>
            <a:endParaRPr dirty="0"/>
          </a:p>
          <a:p>
            <a:pPr>
              <a:lnSpc>
                <a:spcPts val="3171"/>
              </a:lnSpc>
            </a:pPr>
            <a:endParaRPr dirty="0"/>
          </a:p>
          <a:p>
            <a:pPr marL="1467147" lvl="3" indent="-366787">
              <a:lnSpc>
                <a:spcPts val="3171"/>
              </a:lnSpc>
              <a:buFont typeface="Arial"/>
              <a:buChar char="￭"/>
            </a:pPr>
            <a:r>
              <a:rPr lang="en-US" sz="2265" spc="22" dirty="0" err="1">
                <a:solidFill>
                  <a:srgbClr val="E84E10"/>
                </a:solidFill>
                <a:latin typeface="Calibri (MS) Bold"/>
              </a:rPr>
              <a:t>Côté</a:t>
            </a:r>
            <a:r>
              <a:rPr lang="en-US" sz="2265" spc="22" dirty="0">
                <a:solidFill>
                  <a:srgbClr val="E84E10"/>
                </a:solidFill>
                <a:latin typeface="Calibri (MS) Bold"/>
              </a:rPr>
              <a:t> UGA</a:t>
            </a:r>
            <a:r>
              <a:rPr lang="en-US" sz="2265" spc="22" dirty="0">
                <a:solidFill>
                  <a:srgbClr val="0C0E0C"/>
                </a:solidFill>
                <a:latin typeface="Calibri (MS) Bold"/>
              </a:rPr>
              <a:t> : </a:t>
            </a:r>
            <a:r>
              <a:rPr lang="en-US" sz="2265" spc="22" dirty="0">
                <a:solidFill>
                  <a:srgbClr val="0C0E0C"/>
                </a:solidFill>
                <a:latin typeface="Calibri (MS)"/>
              </a:rPr>
              <a:t>On </a:t>
            </a:r>
            <a:r>
              <a:rPr lang="en-US" sz="2265" spc="22" dirty="0" err="1">
                <a:solidFill>
                  <a:srgbClr val="0C0E0C"/>
                </a:solidFill>
                <a:latin typeface="Calibri (MS)"/>
              </a:rPr>
              <a:t>vous</a:t>
            </a:r>
            <a:r>
              <a:rPr lang="en-US" sz="2265" spc="22" dirty="0">
                <a:solidFill>
                  <a:srgbClr val="0C0E0C"/>
                </a:solidFill>
                <a:latin typeface="Calibri (MS)"/>
              </a:rPr>
              <a:t> </a:t>
            </a:r>
            <a:r>
              <a:rPr lang="en-US" sz="2265" spc="22" dirty="0" err="1">
                <a:solidFill>
                  <a:srgbClr val="0C0E0C"/>
                </a:solidFill>
                <a:latin typeface="Calibri (MS)"/>
              </a:rPr>
              <a:t>accompagne</a:t>
            </a:r>
            <a:r>
              <a:rPr lang="en-US" sz="2265" spc="22" dirty="0">
                <a:solidFill>
                  <a:srgbClr val="0C0E0C"/>
                </a:solidFill>
                <a:latin typeface="Calibri (MS)"/>
              </a:rPr>
              <a:t> </a:t>
            </a:r>
            <a:r>
              <a:rPr lang="en-US" sz="2265" spc="22" dirty="0" err="1">
                <a:solidFill>
                  <a:srgbClr val="0C0E0C"/>
                </a:solidFill>
                <a:latin typeface="Calibri (MS)"/>
              </a:rPr>
              <a:t>avant</a:t>
            </a:r>
            <a:r>
              <a:rPr lang="en-US" sz="2265" spc="22" dirty="0">
                <a:solidFill>
                  <a:srgbClr val="0C0E0C"/>
                </a:solidFill>
                <a:latin typeface="Calibri (MS)"/>
              </a:rPr>
              <a:t>, pendant et après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séjour</a:t>
            </a:r>
            <a:r>
              <a:rPr lang="en-US" sz="2265" spc="22" dirty="0">
                <a:solidFill>
                  <a:srgbClr val="0C0E0C"/>
                </a:solidFill>
                <a:latin typeface="Calibri (MS)"/>
              </a:rPr>
              <a:t> sur les aspects </a:t>
            </a:r>
            <a:r>
              <a:rPr lang="en-US" sz="2265" spc="22" dirty="0" err="1">
                <a:solidFill>
                  <a:srgbClr val="0C0E0C"/>
                </a:solidFill>
                <a:latin typeface="Calibri (MS)"/>
              </a:rPr>
              <a:t>administratifs</a:t>
            </a:r>
            <a:r>
              <a:rPr lang="en-US" sz="2265" spc="22" dirty="0">
                <a:solidFill>
                  <a:srgbClr val="0C0E0C"/>
                </a:solidFill>
                <a:latin typeface="Calibri (MS)"/>
              </a:rPr>
              <a:t> et </a:t>
            </a:r>
            <a:r>
              <a:rPr lang="en-US" sz="2265" spc="22" dirty="0" err="1">
                <a:solidFill>
                  <a:srgbClr val="0C0E0C"/>
                </a:solidFill>
                <a:latin typeface="Calibri (MS)"/>
              </a:rPr>
              <a:t>pédagogiques</a:t>
            </a:r>
            <a:r>
              <a:rPr lang="en-US" sz="2265" spc="22" dirty="0">
                <a:solidFill>
                  <a:srgbClr val="0C0E0C"/>
                </a:solidFill>
                <a:latin typeface="Calibri (MS)"/>
              </a:rPr>
              <a:t>, </a:t>
            </a:r>
            <a:r>
              <a:rPr lang="en-US" sz="2265" spc="22" dirty="0" err="1">
                <a:solidFill>
                  <a:srgbClr val="0C0E0C"/>
                </a:solidFill>
                <a:latin typeface="Calibri (MS)"/>
              </a:rPr>
              <a:t>puis</a:t>
            </a:r>
            <a:r>
              <a:rPr lang="en-US" sz="2265" spc="22" dirty="0">
                <a:solidFill>
                  <a:srgbClr val="0C0E0C"/>
                </a:solidFill>
                <a:latin typeface="Calibri (MS)"/>
              </a:rPr>
              <a:t> </a:t>
            </a:r>
            <a:r>
              <a:rPr lang="en-US" sz="2265" spc="22" dirty="0" err="1">
                <a:solidFill>
                  <a:srgbClr val="0C0E0C"/>
                </a:solidFill>
                <a:latin typeface="Calibri (MS)"/>
              </a:rPr>
              <a:t>dans</a:t>
            </a:r>
            <a:r>
              <a:rPr lang="en-US" sz="2265" spc="22" dirty="0">
                <a:solidFill>
                  <a:srgbClr val="0C0E0C"/>
                </a:solidFill>
                <a:latin typeface="Calibri (MS)"/>
              </a:rPr>
              <a:t> la </a:t>
            </a:r>
            <a:r>
              <a:rPr lang="en-US" sz="2265" spc="22" dirty="0" err="1">
                <a:solidFill>
                  <a:srgbClr val="0C0E0C"/>
                </a:solidFill>
                <a:latin typeface="Calibri (MS)"/>
              </a:rPr>
              <a:t>mise</a:t>
            </a:r>
            <a:r>
              <a:rPr lang="en-US" sz="2265" spc="22" dirty="0">
                <a:solidFill>
                  <a:srgbClr val="0C0E0C"/>
                </a:solidFill>
                <a:latin typeface="Calibri (MS)"/>
              </a:rPr>
              <a:t> </a:t>
            </a:r>
            <a:r>
              <a:rPr lang="en-US" sz="2265" spc="22" dirty="0" err="1">
                <a:solidFill>
                  <a:srgbClr val="0C0E0C"/>
                </a:solidFill>
                <a:latin typeface="Calibri (MS)"/>
              </a:rPr>
              <a:t>en</a:t>
            </a:r>
            <a:r>
              <a:rPr lang="en-US" sz="2265" spc="22" dirty="0">
                <a:solidFill>
                  <a:srgbClr val="0C0E0C"/>
                </a:solidFill>
                <a:latin typeface="Calibri (MS)"/>
              </a:rPr>
              <a:t> </a:t>
            </a:r>
            <a:r>
              <a:rPr lang="en-US" sz="2265" spc="22" dirty="0" err="1">
                <a:solidFill>
                  <a:srgbClr val="0C0E0C"/>
                </a:solidFill>
                <a:latin typeface="Calibri (MS)"/>
              </a:rPr>
              <a:t>valeur</a:t>
            </a:r>
            <a:r>
              <a:rPr lang="en-US" sz="2265" spc="22" dirty="0">
                <a:solidFill>
                  <a:srgbClr val="0C0E0C"/>
                </a:solidFill>
                <a:latin typeface="Calibri (MS)"/>
              </a:rPr>
              <a:t> de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expérience</a:t>
            </a:r>
            <a:endParaRPr lang="en-US" sz="2265" spc="22" dirty="0">
              <a:solidFill>
                <a:srgbClr val="0C0E0C"/>
              </a:solidFill>
              <a:latin typeface="Calibri (MS)"/>
            </a:endParaRPr>
          </a:p>
          <a:p>
            <a:pPr>
              <a:lnSpc>
                <a:spcPts val="3171"/>
              </a:lnSpc>
            </a:pPr>
            <a:endParaRPr lang="en-US" sz="2265" spc="22" dirty="0">
              <a:solidFill>
                <a:srgbClr val="0C0E0C"/>
              </a:solidFill>
              <a:latin typeface="Calibri (MS)"/>
            </a:endParaRPr>
          </a:p>
          <a:p>
            <a:pPr marL="1467147" lvl="3" indent="-366787">
              <a:lnSpc>
                <a:spcPts val="3171"/>
              </a:lnSpc>
              <a:buFont typeface="Arial"/>
              <a:buChar char="￭"/>
            </a:pPr>
            <a:r>
              <a:rPr lang="en-US" sz="2265" spc="22" dirty="0" err="1">
                <a:solidFill>
                  <a:srgbClr val="E84E10"/>
                </a:solidFill>
                <a:latin typeface="Calibri (MS) Bold"/>
              </a:rPr>
              <a:t>Côté</a:t>
            </a:r>
            <a:r>
              <a:rPr lang="en-US" sz="2265" spc="22" dirty="0">
                <a:solidFill>
                  <a:srgbClr val="E84E10"/>
                </a:solidFill>
                <a:latin typeface="Calibri (MS) Bold"/>
              </a:rPr>
              <a:t> </a:t>
            </a:r>
            <a:r>
              <a:rPr lang="en-US" sz="2265" spc="22" dirty="0" err="1">
                <a:solidFill>
                  <a:srgbClr val="E84E10"/>
                </a:solidFill>
                <a:latin typeface="Calibri (MS) Bold"/>
              </a:rPr>
              <a:t>partenaire</a:t>
            </a:r>
            <a:r>
              <a:rPr lang="en-US" sz="2265" spc="22" dirty="0">
                <a:solidFill>
                  <a:srgbClr val="0C0E0C"/>
                </a:solidFill>
                <a:latin typeface="Calibri (MS) Bold"/>
              </a:rPr>
              <a:t> : </a:t>
            </a:r>
            <a:r>
              <a:rPr lang="en-US" sz="2265" spc="22" dirty="0">
                <a:solidFill>
                  <a:srgbClr val="0C0E0C"/>
                </a:solidFill>
                <a:latin typeface="Calibri (MS)"/>
              </a:rPr>
              <a:t>on </a:t>
            </a:r>
            <a:r>
              <a:rPr lang="en-US" sz="2265" spc="22" dirty="0" err="1">
                <a:solidFill>
                  <a:srgbClr val="0C0E0C"/>
                </a:solidFill>
                <a:latin typeface="Calibri (MS)"/>
              </a:rPr>
              <a:t>prend</a:t>
            </a:r>
            <a:r>
              <a:rPr lang="en-US" sz="2265" spc="22" dirty="0">
                <a:solidFill>
                  <a:srgbClr val="0C0E0C"/>
                </a:solidFill>
                <a:latin typeface="Calibri (MS)"/>
              </a:rPr>
              <a:t> le </a:t>
            </a:r>
            <a:r>
              <a:rPr lang="en-US" sz="2265" spc="22" dirty="0" err="1">
                <a:solidFill>
                  <a:srgbClr val="0C0E0C"/>
                </a:solidFill>
                <a:latin typeface="Calibri (MS)"/>
              </a:rPr>
              <a:t>relai</a:t>
            </a:r>
            <a:r>
              <a:rPr lang="en-US" sz="2265" spc="22" dirty="0">
                <a:solidFill>
                  <a:srgbClr val="0C0E0C"/>
                </a:solidFill>
                <a:latin typeface="Calibri (MS)"/>
              </a:rPr>
              <a:t> pour </a:t>
            </a:r>
            <a:r>
              <a:rPr lang="en-US" sz="2265" spc="22" dirty="0" err="1">
                <a:solidFill>
                  <a:srgbClr val="0C0E0C"/>
                </a:solidFill>
                <a:latin typeface="Calibri (MS)"/>
              </a:rPr>
              <a:t>préparer</a:t>
            </a:r>
            <a:r>
              <a:rPr lang="en-US" sz="2265" spc="22" dirty="0">
                <a:solidFill>
                  <a:srgbClr val="0C0E0C"/>
                </a:solidFill>
                <a:latin typeface="Calibri (MS)"/>
              </a:rPr>
              <a:t>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arrivée</a:t>
            </a:r>
            <a:r>
              <a:rPr lang="en-US" sz="2265" spc="22" dirty="0">
                <a:solidFill>
                  <a:srgbClr val="0C0E0C"/>
                </a:solidFill>
                <a:latin typeface="Calibri (MS)"/>
              </a:rPr>
              <a:t> au </a:t>
            </a:r>
            <a:r>
              <a:rPr lang="en-US" sz="2265" spc="22" dirty="0" err="1">
                <a:solidFill>
                  <a:srgbClr val="0C0E0C"/>
                </a:solidFill>
                <a:latin typeface="Calibri (MS)"/>
              </a:rPr>
              <a:t>niveau</a:t>
            </a:r>
            <a:r>
              <a:rPr lang="en-US" sz="2265" spc="22" dirty="0">
                <a:solidFill>
                  <a:srgbClr val="0C0E0C"/>
                </a:solidFill>
                <a:latin typeface="Calibri (MS)"/>
              </a:rPr>
              <a:t> </a:t>
            </a:r>
            <a:r>
              <a:rPr lang="en-US" sz="2265" spc="22" dirty="0" err="1">
                <a:solidFill>
                  <a:srgbClr val="0C0E0C"/>
                </a:solidFill>
                <a:latin typeface="Calibri (MS)"/>
              </a:rPr>
              <a:t>logistique</a:t>
            </a:r>
            <a:r>
              <a:rPr lang="en-US" sz="2265" spc="22" dirty="0">
                <a:solidFill>
                  <a:srgbClr val="0C0E0C"/>
                </a:solidFill>
                <a:latin typeface="Calibri (MS)"/>
              </a:rPr>
              <a:t> et </a:t>
            </a:r>
            <a:r>
              <a:rPr lang="en-US" sz="2265" spc="22" dirty="0" err="1">
                <a:solidFill>
                  <a:srgbClr val="0C0E0C"/>
                </a:solidFill>
                <a:latin typeface="Calibri (MS)"/>
              </a:rPr>
              <a:t>pédagogique</a:t>
            </a:r>
            <a:endParaRPr lang="en-US" sz="2265" spc="22" dirty="0">
              <a:solidFill>
                <a:srgbClr val="0C0E0C"/>
              </a:solidFill>
              <a:latin typeface="Calibri (MS)"/>
            </a:endParaRPr>
          </a:p>
          <a:p>
            <a:pPr>
              <a:lnSpc>
                <a:spcPts val="3171"/>
              </a:lnSpc>
            </a:pPr>
            <a:endParaRPr lang="en-US" sz="2265" spc="22" dirty="0">
              <a:solidFill>
                <a:srgbClr val="0C0E0C"/>
              </a:solidFill>
              <a:latin typeface="Calibri (MS)"/>
            </a:endParaRPr>
          </a:p>
          <a:p>
            <a:pPr marL="1467147" lvl="3" indent="-366787">
              <a:lnSpc>
                <a:spcPts val="3171"/>
              </a:lnSpc>
              <a:buFont typeface="Arial"/>
              <a:buChar char="￭"/>
            </a:pPr>
            <a:r>
              <a:rPr lang="en-US" sz="2265" spc="22" dirty="0" err="1">
                <a:solidFill>
                  <a:srgbClr val="E84E10"/>
                </a:solidFill>
                <a:latin typeface="Calibri (MS) Bold"/>
              </a:rPr>
              <a:t>Côté</a:t>
            </a:r>
            <a:r>
              <a:rPr lang="en-US" sz="2265" spc="22" dirty="0">
                <a:solidFill>
                  <a:srgbClr val="E84E10"/>
                </a:solidFill>
                <a:latin typeface="Calibri (MS) Bold"/>
              </a:rPr>
              <a:t> </a:t>
            </a:r>
            <a:r>
              <a:rPr lang="en-US" sz="2265" spc="22" dirty="0" err="1">
                <a:solidFill>
                  <a:srgbClr val="E84E10"/>
                </a:solidFill>
                <a:latin typeface="Calibri (MS) Bold"/>
              </a:rPr>
              <a:t>diplôme</a:t>
            </a:r>
            <a:r>
              <a:rPr lang="en-US" sz="2265" spc="22" dirty="0">
                <a:solidFill>
                  <a:srgbClr val="0C0E0C"/>
                </a:solidFill>
                <a:latin typeface="Calibri (MS) Bold"/>
              </a:rPr>
              <a:t> :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année</a:t>
            </a:r>
            <a:r>
              <a:rPr lang="en-US" sz="2265" spc="22" dirty="0">
                <a:solidFill>
                  <a:srgbClr val="0C0E0C"/>
                </a:solidFill>
                <a:latin typeface="Calibri (MS)"/>
              </a:rPr>
              <a:t> à </a:t>
            </a:r>
            <a:r>
              <a:rPr lang="en-US" sz="2265" spc="22" dirty="0" err="1">
                <a:solidFill>
                  <a:srgbClr val="0C0E0C"/>
                </a:solidFill>
                <a:latin typeface="Calibri (MS)"/>
              </a:rPr>
              <a:t>l'étranger</a:t>
            </a:r>
            <a:r>
              <a:rPr lang="en-US" sz="2265" spc="22" dirty="0">
                <a:solidFill>
                  <a:srgbClr val="0C0E0C"/>
                </a:solidFill>
                <a:latin typeface="Calibri (MS)"/>
              </a:rPr>
              <a:t> </a:t>
            </a:r>
            <a:r>
              <a:rPr lang="en-US" sz="2265" spc="22" dirty="0" err="1">
                <a:solidFill>
                  <a:srgbClr val="0C0E0C"/>
                </a:solidFill>
                <a:latin typeface="Calibri (MS)"/>
              </a:rPr>
              <a:t>bénéficie</a:t>
            </a:r>
            <a:r>
              <a:rPr lang="en-US" sz="2265" spc="22" dirty="0">
                <a:solidFill>
                  <a:srgbClr val="0C0E0C"/>
                </a:solidFill>
                <a:latin typeface="Calibri (MS)"/>
              </a:rPr>
              <a:t> de la validation des acquis = </a:t>
            </a:r>
            <a:r>
              <a:rPr lang="en-US" sz="2265" spc="22" dirty="0" err="1">
                <a:solidFill>
                  <a:srgbClr val="0C0E0C"/>
                </a:solidFill>
                <a:latin typeface="Calibri (MS)"/>
              </a:rPr>
              <a:t>vous</a:t>
            </a:r>
            <a:r>
              <a:rPr lang="en-US" sz="2265" spc="22" dirty="0">
                <a:solidFill>
                  <a:srgbClr val="0C0E0C"/>
                </a:solidFill>
                <a:latin typeface="Calibri (MS)"/>
              </a:rPr>
              <a:t> </a:t>
            </a:r>
            <a:r>
              <a:rPr lang="en-US" sz="2265" spc="22" dirty="0" err="1">
                <a:solidFill>
                  <a:srgbClr val="0C0E0C"/>
                </a:solidFill>
                <a:latin typeface="Calibri (MS)"/>
              </a:rPr>
              <a:t>obtenez</a:t>
            </a:r>
            <a:r>
              <a:rPr lang="en-US" sz="2265" spc="22" dirty="0">
                <a:solidFill>
                  <a:srgbClr val="0C0E0C"/>
                </a:solidFill>
                <a:latin typeface="Calibri (MS)"/>
              </a:rPr>
              <a:t> le passage à </a:t>
            </a:r>
            <a:r>
              <a:rPr lang="en-US" sz="2265" spc="22" dirty="0" err="1">
                <a:solidFill>
                  <a:srgbClr val="0C0E0C"/>
                </a:solidFill>
                <a:latin typeface="Calibri (MS)"/>
              </a:rPr>
              <a:t>l'année</a:t>
            </a:r>
            <a:r>
              <a:rPr lang="en-US" sz="2265" spc="22" dirty="0">
                <a:solidFill>
                  <a:srgbClr val="0C0E0C"/>
                </a:solidFill>
                <a:latin typeface="Calibri (MS)"/>
              </a:rPr>
              <a:t> </a:t>
            </a:r>
            <a:r>
              <a:rPr lang="en-US" sz="2265" spc="22" dirty="0" err="1">
                <a:solidFill>
                  <a:srgbClr val="0C0E0C"/>
                </a:solidFill>
                <a:latin typeface="Calibri (MS)"/>
              </a:rPr>
              <a:t>suivante</a:t>
            </a:r>
            <a:r>
              <a:rPr lang="en-US" sz="2265" spc="22" dirty="0">
                <a:solidFill>
                  <a:srgbClr val="0C0E0C"/>
                </a:solidFill>
                <a:latin typeface="Calibri (MS)"/>
              </a:rPr>
              <a:t> </a:t>
            </a:r>
            <a:r>
              <a:rPr lang="en-US" sz="2265" spc="22" dirty="0" err="1">
                <a:solidFill>
                  <a:srgbClr val="0C0E0C"/>
                </a:solidFill>
                <a:latin typeface="Calibri (MS)"/>
              </a:rPr>
              <a:t>comme</a:t>
            </a:r>
            <a:r>
              <a:rPr lang="en-US" sz="2265" spc="22" dirty="0">
                <a:solidFill>
                  <a:srgbClr val="0C0E0C"/>
                </a:solidFill>
                <a:latin typeface="Calibri (MS)"/>
              </a:rPr>
              <a:t> </a:t>
            </a:r>
            <a:r>
              <a:rPr lang="en-US" sz="2265" spc="22" dirty="0" err="1">
                <a:solidFill>
                  <a:srgbClr val="0C0E0C"/>
                </a:solidFill>
                <a:latin typeface="Calibri (MS)"/>
              </a:rPr>
              <a:t>si</a:t>
            </a:r>
            <a:r>
              <a:rPr lang="en-US" sz="2265" spc="22" dirty="0">
                <a:solidFill>
                  <a:srgbClr val="0C0E0C"/>
                </a:solidFill>
                <a:latin typeface="Calibri (MS)"/>
              </a:rPr>
              <a:t> </a:t>
            </a:r>
            <a:r>
              <a:rPr lang="en-US" sz="2265" spc="22" dirty="0" err="1">
                <a:solidFill>
                  <a:srgbClr val="0C0E0C"/>
                </a:solidFill>
                <a:latin typeface="Calibri (MS)"/>
              </a:rPr>
              <a:t>vous</a:t>
            </a:r>
            <a:r>
              <a:rPr lang="en-US" sz="2265" spc="22" dirty="0">
                <a:solidFill>
                  <a:srgbClr val="0C0E0C"/>
                </a:solidFill>
                <a:latin typeface="Calibri (MS)"/>
              </a:rPr>
              <a:t> </a:t>
            </a:r>
            <a:r>
              <a:rPr lang="en-US" sz="2265" spc="22" dirty="0" err="1">
                <a:solidFill>
                  <a:srgbClr val="0C0E0C"/>
                </a:solidFill>
                <a:latin typeface="Calibri (MS)"/>
              </a:rPr>
              <a:t>n'aviez</a:t>
            </a:r>
            <a:r>
              <a:rPr lang="en-US" sz="2265" spc="22" dirty="0">
                <a:solidFill>
                  <a:srgbClr val="0C0E0C"/>
                </a:solidFill>
                <a:latin typeface="Calibri (MS)"/>
              </a:rPr>
              <a:t> pas </a:t>
            </a:r>
            <a:r>
              <a:rPr lang="en-US" sz="2265" spc="22" dirty="0" err="1">
                <a:solidFill>
                  <a:srgbClr val="0C0E0C"/>
                </a:solidFill>
                <a:latin typeface="Calibri (MS)"/>
              </a:rPr>
              <a:t>quitté</a:t>
            </a:r>
            <a:r>
              <a:rPr lang="en-US" sz="2265" spc="22" dirty="0">
                <a:solidFill>
                  <a:srgbClr val="0C0E0C"/>
                </a:solidFill>
                <a:latin typeface="Calibri (MS)"/>
              </a:rPr>
              <a:t> </a:t>
            </a:r>
            <a:r>
              <a:rPr lang="en-US" sz="2265" spc="22" dirty="0" err="1">
                <a:solidFill>
                  <a:srgbClr val="0C0E0C"/>
                </a:solidFill>
                <a:latin typeface="Calibri (MS)"/>
              </a:rPr>
              <a:t>l'UGA</a:t>
            </a:r>
            <a:r>
              <a:rPr lang="en-US" sz="2265" spc="22" dirty="0">
                <a:solidFill>
                  <a:srgbClr val="0C0E0C"/>
                </a:solidFill>
                <a:latin typeface="Calibri (MS)"/>
              </a:rPr>
              <a:t>. </a:t>
            </a:r>
            <a:r>
              <a:rPr lang="en-US" sz="2265" spc="22" dirty="0" err="1">
                <a:solidFill>
                  <a:srgbClr val="0C0E0C"/>
                </a:solidFill>
                <a:latin typeface="Calibri (MS)"/>
              </a:rPr>
              <a:t>Vos</a:t>
            </a:r>
            <a:r>
              <a:rPr lang="en-US" sz="2265" spc="22" dirty="0">
                <a:solidFill>
                  <a:srgbClr val="0C0E0C"/>
                </a:solidFill>
                <a:latin typeface="Calibri (MS)"/>
              </a:rPr>
              <a:t> </a:t>
            </a:r>
            <a:r>
              <a:rPr lang="en-US" sz="2265" spc="22" dirty="0" err="1">
                <a:solidFill>
                  <a:srgbClr val="0C0E0C"/>
                </a:solidFill>
                <a:latin typeface="Calibri (MS)"/>
              </a:rPr>
              <a:t>résultats</a:t>
            </a:r>
            <a:r>
              <a:rPr lang="en-US" sz="2265" spc="22" dirty="0">
                <a:solidFill>
                  <a:srgbClr val="0C0E0C"/>
                </a:solidFill>
                <a:latin typeface="Calibri (MS)"/>
              </a:rPr>
              <a:t> chez le </a:t>
            </a:r>
            <a:r>
              <a:rPr lang="en-US" sz="2265" spc="22" dirty="0" err="1">
                <a:solidFill>
                  <a:srgbClr val="0C0E0C"/>
                </a:solidFill>
                <a:latin typeface="Calibri (MS)"/>
              </a:rPr>
              <a:t>partenaire</a:t>
            </a:r>
            <a:r>
              <a:rPr lang="en-US" sz="2265" spc="22" dirty="0">
                <a:solidFill>
                  <a:srgbClr val="0C0E0C"/>
                </a:solidFill>
                <a:latin typeface="Calibri (MS)"/>
              </a:rPr>
              <a:t> </a:t>
            </a:r>
            <a:r>
              <a:rPr lang="en-US" sz="2265" spc="22" dirty="0" err="1">
                <a:solidFill>
                  <a:srgbClr val="0C0E0C"/>
                </a:solidFill>
                <a:latin typeface="Calibri (MS)"/>
              </a:rPr>
              <a:t>sont</a:t>
            </a:r>
            <a:r>
              <a:rPr lang="en-US" sz="2265" spc="22" dirty="0">
                <a:solidFill>
                  <a:srgbClr val="0C0E0C"/>
                </a:solidFill>
                <a:latin typeface="Calibri (MS)"/>
              </a:rPr>
              <a:t> </a:t>
            </a:r>
            <a:r>
              <a:rPr lang="en-US" sz="2265" spc="22" dirty="0" err="1">
                <a:solidFill>
                  <a:srgbClr val="0C0E0C"/>
                </a:solidFill>
                <a:latin typeface="Calibri (MS)"/>
              </a:rPr>
              <a:t>retranscrits</a:t>
            </a:r>
            <a:r>
              <a:rPr lang="en-US" sz="2265" spc="22" dirty="0">
                <a:solidFill>
                  <a:srgbClr val="0C0E0C"/>
                </a:solidFill>
                <a:latin typeface="Calibri (MS)"/>
              </a:rPr>
              <a:t> </a:t>
            </a:r>
            <a:r>
              <a:rPr lang="en-US" sz="2265" spc="22" dirty="0" err="1">
                <a:solidFill>
                  <a:srgbClr val="0C0E0C"/>
                </a:solidFill>
                <a:latin typeface="Calibri (MS)"/>
              </a:rPr>
              <a:t>en</a:t>
            </a:r>
            <a:r>
              <a:rPr lang="en-US" sz="2265" spc="22" dirty="0">
                <a:solidFill>
                  <a:srgbClr val="0C0E0C"/>
                </a:solidFill>
                <a:latin typeface="Calibri (MS)"/>
              </a:rPr>
              <a:t> </a:t>
            </a:r>
            <a:r>
              <a:rPr lang="en-US" sz="2265" spc="22" dirty="0" err="1">
                <a:solidFill>
                  <a:srgbClr val="0C0E0C"/>
                </a:solidFill>
                <a:latin typeface="Calibri (MS)"/>
              </a:rPr>
              <a:t>équivalent</a:t>
            </a:r>
            <a:r>
              <a:rPr lang="en-US" sz="2265" spc="22" dirty="0">
                <a:solidFill>
                  <a:srgbClr val="0C0E0C"/>
                </a:solidFill>
                <a:latin typeface="Calibri (MS)"/>
              </a:rPr>
              <a:t> de notes </a:t>
            </a:r>
            <a:r>
              <a:rPr lang="en-US" sz="2265" spc="22" dirty="0" err="1">
                <a:solidFill>
                  <a:srgbClr val="0C0E0C"/>
                </a:solidFill>
                <a:latin typeface="Calibri (MS)"/>
              </a:rPr>
              <a:t>françaises</a:t>
            </a:r>
            <a:r>
              <a:rPr lang="en-US" sz="2265" spc="22" dirty="0">
                <a:solidFill>
                  <a:srgbClr val="0C0E0C"/>
                </a:solidFill>
                <a:latin typeface="Calibri (MS)"/>
              </a:rPr>
              <a:t> et </a:t>
            </a:r>
            <a:r>
              <a:rPr lang="en-US" sz="2265" spc="22" dirty="0" err="1">
                <a:solidFill>
                  <a:srgbClr val="0C0E0C"/>
                </a:solidFill>
                <a:latin typeface="Calibri (MS)"/>
              </a:rPr>
              <a:t>vous</a:t>
            </a:r>
            <a:r>
              <a:rPr lang="en-US" sz="2265" spc="22" dirty="0">
                <a:solidFill>
                  <a:srgbClr val="0C0E0C"/>
                </a:solidFill>
                <a:latin typeface="Calibri (MS)"/>
              </a:rPr>
              <a:t> </a:t>
            </a:r>
            <a:r>
              <a:rPr lang="en-US" sz="2265" spc="22" dirty="0" err="1">
                <a:solidFill>
                  <a:srgbClr val="0C0E0C"/>
                </a:solidFill>
                <a:latin typeface="Calibri (MS)"/>
              </a:rPr>
              <a:t>pouvez</a:t>
            </a:r>
            <a:r>
              <a:rPr lang="en-US" sz="2265" spc="22" dirty="0">
                <a:solidFill>
                  <a:srgbClr val="0C0E0C"/>
                </a:solidFill>
                <a:latin typeface="Calibri (MS)"/>
              </a:rPr>
              <a:t> </a:t>
            </a:r>
            <a:r>
              <a:rPr lang="en-US" sz="2265" spc="22" dirty="0" err="1">
                <a:solidFill>
                  <a:srgbClr val="0C0E0C"/>
                </a:solidFill>
                <a:latin typeface="Calibri (MS)"/>
              </a:rPr>
              <a:t>obtenir</a:t>
            </a:r>
            <a:r>
              <a:rPr lang="en-US" sz="2265" spc="22" dirty="0">
                <a:solidFill>
                  <a:srgbClr val="0C0E0C"/>
                </a:solidFill>
                <a:latin typeface="Calibri (MS)"/>
              </a:rPr>
              <a:t> le </a:t>
            </a:r>
            <a:r>
              <a:rPr lang="en-US" sz="2265" spc="22" dirty="0" err="1">
                <a:solidFill>
                  <a:srgbClr val="0C0E0C"/>
                </a:solidFill>
                <a:latin typeface="Calibri (MS)"/>
              </a:rPr>
              <a:t>diplôme</a:t>
            </a:r>
            <a:r>
              <a:rPr lang="en-US" sz="2265" spc="22" dirty="0">
                <a:solidFill>
                  <a:srgbClr val="0C0E0C"/>
                </a:solidFill>
                <a:latin typeface="Calibri (MS)"/>
              </a:rPr>
              <a:t> UGA</a:t>
            </a:r>
          </a:p>
          <a:p>
            <a:pPr>
              <a:lnSpc>
                <a:spcPts val="3171"/>
              </a:lnSpc>
            </a:pPr>
            <a:endParaRPr lang="en-US" sz="2265" spc="22" dirty="0">
              <a:solidFill>
                <a:srgbClr val="0C0E0C"/>
              </a:solidFill>
              <a:latin typeface="Calibri (MS)"/>
            </a:endParaRPr>
          </a:p>
          <a:p>
            <a:pPr marL="1467147" lvl="3" indent="-366787">
              <a:lnSpc>
                <a:spcPts val="3171"/>
              </a:lnSpc>
              <a:buFont typeface="Arial"/>
              <a:buChar char="￭"/>
            </a:pPr>
            <a:r>
              <a:rPr lang="en-US" sz="2265" spc="22" dirty="0" err="1">
                <a:solidFill>
                  <a:srgbClr val="E84E10"/>
                </a:solidFill>
                <a:latin typeface="Calibri (MS) Bold"/>
              </a:rPr>
              <a:t>Côté</a:t>
            </a:r>
            <a:r>
              <a:rPr lang="en-US" sz="2265" spc="22" dirty="0">
                <a:solidFill>
                  <a:srgbClr val="E84E10"/>
                </a:solidFill>
                <a:latin typeface="Calibri (MS) Bold"/>
              </a:rPr>
              <a:t> finances</a:t>
            </a:r>
            <a:r>
              <a:rPr lang="en-US" sz="2265" spc="22" dirty="0">
                <a:solidFill>
                  <a:srgbClr val="0C0E0C"/>
                </a:solidFill>
                <a:latin typeface="Calibri (MS) Bold"/>
              </a:rPr>
              <a:t> : </a:t>
            </a:r>
            <a:r>
              <a:rPr lang="en-US" sz="2265" spc="22" dirty="0" err="1">
                <a:solidFill>
                  <a:srgbClr val="0C0E0C"/>
                </a:solidFill>
                <a:latin typeface="Calibri (MS)"/>
              </a:rPr>
              <a:t>Vous</a:t>
            </a:r>
            <a:r>
              <a:rPr lang="en-US" sz="2265" spc="22" dirty="0">
                <a:solidFill>
                  <a:srgbClr val="0C0E0C"/>
                </a:solidFill>
                <a:latin typeface="Calibri (MS)"/>
              </a:rPr>
              <a:t> ne </a:t>
            </a:r>
            <a:r>
              <a:rPr lang="en-US" sz="2265" spc="22" dirty="0" err="1">
                <a:solidFill>
                  <a:srgbClr val="0C0E0C"/>
                </a:solidFill>
                <a:latin typeface="Calibri (MS)"/>
              </a:rPr>
              <a:t>payez</a:t>
            </a:r>
            <a:r>
              <a:rPr lang="en-US" sz="2265" spc="22" dirty="0">
                <a:solidFill>
                  <a:srgbClr val="0C0E0C"/>
                </a:solidFill>
                <a:latin typeface="Calibri (MS)"/>
              </a:rPr>
              <a:t> les </a:t>
            </a:r>
            <a:r>
              <a:rPr lang="en-US" sz="2265" spc="22" dirty="0" err="1">
                <a:solidFill>
                  <a:srgbClr val="0C0E0C"/>
                </a:solidFill>
                <a:latin typeface="Calibri (MS)"/>
              </a:rPr>
              <a:t>frais</a:t>
            </a:r>
            <a:r>
              <a:rPr lang="en-US" sz="2265" spc="22" dirty="0">
                <a:solidFill>
                  <a:srgbClr val="0C0E0C"/>
                </a:solidFill>
                <a:latin typeface="Calibri (MS)"/>
              </a:rPr>
              <a:t> </a:t>
            </a:r>
            <a:r>
              <a:rPr lang="en-US" sz="2265" spc="22" dirty="0" err="1">
                <a:solidFill>
                  <a:srgbClr val="0C0E0C"/>
                </a:solidFill>
                <a:latin typeface="Calibri (MS)"/>
              </a:rPr>
              <a:t>d'inscriptions</a:t>
            </a:r>
            <a:r>
              <a:rPr lang="en-US" sz="2265" spc="22" dirty="0">
                <a:solidFill>
                  <a:srgbClr val="0C0E0C"/>
                </a:solidFill>
                <a:latin typeface="Calibri (MS)"/>
              </a:rPr>
              <a:t> </a:t>
            </a:r>
            <a:r>
              <a:rPr lang="en-US" sz="2265" spc="22" dirty="0" err="1">
                <a:solidFill>
                  <a:srgbClr val="0C0E0C"/>
                </a:solidFill>
                <a:latin typeface="Calibri (MS)"/>
              </a:rPr>
              <a:t>qu'à</a:t>
            </a:r>
            <a:r>
              <a:rPr lang="en-US" sz="2265" spc="22" dirty="0">
                <a:solidFill>
                  <a:srgbClr val="0C0E0C"/>
                </a:solidFill>
                <a:latin typeface="Calibri (MS)"/>
              </a:rPr>
              <a:t> </a:t>
            </a:r>
            <a:r>
              <a:rPr lang="en-US" sz="2265" spc="22" dirty="0" err="1">
                <a:solidFill>
                  <a:srgbClr val="0C0E0C"/>
                </a:solidFill>
                <a:latin typeface="Calibri (MS)"/>
              </a:rPr>
              <a:t>l'UGA</a:t>
            </a:r>
            <a:r>
              <a:rPr lang="en-US" sz="2265" spc="22" dirty="0">
                <a:solidFill>
                  <a:srgbClr val="0C0E0C"/>
                </a:solidFill>
                <a:latin typeface="Calibri (MS)"/>
              </a:rPr>
              <a:t>.</a:t>
            </a:r>
          </a:p>
          <a:p>
            <a:pPr marL="1956196" lvl="4" indent="-391239">
              <a:lnSpc>
                <a:spcPts val="3171"/>
              </a:lnSpc>
              <a:buFont typeface="Arial"/>
              <a:buChar char="•"/>
            </a:pPr>
            <a:r>
              <a:rPr lang="en-US" sz="2265" spc="22" dirty="0">
                <a:solidFill>
                  <a:srgbClr val="0C0E0C"/>
                </a:solidFill>
                <a:latin typeface="Calibri (MS)"/>
              </a:rPr>
              <a:t>Si </a:t>
            </a:r>
            <a:r>
              <a:rPr lang="en-US" sz="2265" spc="22" dirty="0" err="1">
                <a:solidFill>
                  <a:srgbClr val="0C0E0C"/>
                </a:solidFill>
                <a:latin typeface="Calibri (MS)"/>
              </a:rPr>
              <a:t>c'est</a:t>
            </a:r>
            <a:r>
              <a:rPr lang="en-US" sz="2265" spc="22" dirty="0">
                <a:solidFill>
                  <a:srgbClr val="0C0E0C"/>
                </a:solidFill>
                <a:latin typeface="Calibri (MS)"/>
              </a:rPr>
              <a:t>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cas</a:t>
            </a:r>
            <a:r>
              <a:rPr lang="en-US" sz="2265" spc="22" dirty="0">
                <a:solidFill>
                  <a:srgbClr val="0C0E0C"/>
                </a:solidFill>
                <a:latin typeface="Calibri (MS)"/>
              </a:rPr>
              <a:t>, </a:t>
            </a:r>
            <a:r>
              <a:rPr lang="en-US" sz="2265" spc="22" dirty="0" err="1">
                <a:solidFill>
                  <a:srgbClr val="0C0E0C"/>
                </a:solidFill>
                <a:latin typeface="Calibri (MS)"/>
              </a:rPr>
              <a:t>vous</a:t>
            </a:r>
            <a:r>
              <a:rPr lang="en-US" sz="2265" spc="22" dirty="0">
                <a:solidFill>
                  <a:srgbClr val="0C0E0C"/>
                </a:solidFill>
                <a:latin typeface="Calibri (MS)"/>
              </a:rPr>
              <a:t> </a:t>
            </a:r>
            <a:r>
              <a:rPr lang="en-US" sz="2265" spc="22" dirty="0" err="1">
                <a:solidFill>
                  <a:srgbClr val="0C0E0C"/>
                </a:solidFill>
                <a:latin typeface="Calibri (MS)"/>
              </a:rPr>
              <a:t>restez</a:t>
            </a:r>
            <a:r>
              <a:rPr lang="en-US" sz="2265" spc="22" dirty="0">
                <a:solidFill>
                  <a:srgbClr val="0C0E0C"/>
                </a:solidFill>
                <a:latin typeface="Calibri (MS)"/>
              </a:rPr>
              <a:t> </a:t>
            </a:r>
            <a:r>
              <a:rPr lang="en-US" sz="2265" spc="22" dirty="0" err="1">
                <a:solidFill>
                  <a:srgbClr val="0C0E0C"/>
                </a:solidFill>
                <a:latin typeface="Calibri (MS)"/>
              </a:rPr>
              <a:t>étudiant</a:t>
            </a:r>
            <a:r>
              <a:rPr lang="en-US" sz="2265" spc="22" dirty="0">
                <a:solidFill>
                  <a:srgbClr val="0C0E0C"/>
                </a:solidFill>
                <a:latin typeface="Calibri (MS)"/>
              </a:rPr>
              <a:t> </a:t>
            </a:r>
            <a:r>
              <a:rPr lang="en-US" sz="2265" spc="22" dirty="0" err="1">
                <a:solidFill>
                  <a:srgbClr val="0C0E0C"/>
                </a:solidFill>
                <a:latin typeface="Calibri (MS)"/>
              </a:rPr>
              <a:t>boursier</a:t>
            </a:r>
            <a:r>
              <a:rPr lang="en-US" sz="2265" spc="22" dirty="0">
                <a:solidFill>
                  <a:srgbClr val="0C0E0C"/>
                </a:solidFill>
                <a:latin typeface="Calibri (MS)"/>
              </a:rPr>
              <a:t> CROUS pendant </a:t>
            </a:r>
            <a:r>
              <a:rPr lang="en-US" sz="2265" spc="22" dirty="0" err="1">
                <a:solidFill>
                  <a:srgbClr val="0C0E0C"/>
                </a:solidFill>
                <a:latin typeface="Calibri (MS)"/>
              </a:rPr>
              <a:t>votre</a:t>
            </a:r>
            <a:r>
              <a:rPr lang="en-US" sz="2265" spc="22" dirty="0">
                <a:solidFill>
                  <a:srgbClr val="0C0E0C"/>
                </a:solidFill>
                <a:latin typeface="Calibri (MS)"/>
              </a:rPr>
              <a:t> </a:t>
            </a:r>
            <a:r>
              <a:rPr lang="en-US" sz="2265" spc="22" dirty="0" err="1">
                <a:solidFill>
                  <a:srgbClr val="0C0E0C"/>
                </a:solidFill>
                <a:latin typeface="Calibri (MS)"/>
              </a:rPr>
              <a:t>mobilité</a:t>
            </a:r>
            <a:endParaRPr lang="en-US" sz="2265" spc="22" dirty="0">
              <a:solidFill>
                <a:srgbClr val="0C0E0C"/>
              </a:solidFill>
              <a:latin typeface="Calibri (MS)"/>
            </a:endParaRPr>
          </a:p>
          <a:p>
            <a:pPr marL="1956196" lvl="4" indent="-391239">
              <a:lnSpc>
                <a:spcPts val="3171"/>
              </a:lnSpc>
              <a:buFont typeface="Arial"/>
              <a:buChar char="•"/>
            </a:pPr>
            <a:r>
              <a:rPr lang="en-US" sz="2265" spc="22" dirty="0">
                <a:solidFill>
                  <a:srgbClr val="0C0E0C"/>
                </a:solidFill>
                <a:latin typeface="Calibri (MS)"/>
              </a:rPr>
              <a:t>tout le monde </a:t>
            </a:r>
            <a:r>
              <a:rPr lang="en-US" sz="2265" spc="22" dirty="0" err="1">
                <a:solidFill>
                  <a:srgbClr val="0C0E0C"/>
                </a:solidFill>
                <a:latin typeface="Calibri (MS)"/>
              </a:rPr>
              <a:t>peut</a:t>
            </a:r>
            <a:r>
              <a:rPr lang="en-US" sz="2265" spc="22" dirty="0">
                <a:solidFill>
                  <a:srgbClr val="0C0E0C"/>
                </a:solidFill>
                <a:latin typeface="Calibri (MS)"/>
              </a:rPr>
              <a:t> </a:t>
            </a:r>
            <a:r>
              <a:rPr lang="en-US" sz="2265" spc="22" dirty="0" err="1">
                <a:solidFill>
                  <a:srgbClr val="0C0E0C"/>
                </a:solidFill>
                <a:latin typeface="Calibri (MS)"/>
              </a:rPr>
              <a:t>prétendre</a:t>
            </a:r>
            <a:r>
              <a:rPr lang="en-US" sz="2265" spc="22" dirty="0">
                <a:solidFill>
                  <a:srgbClr val="0C0E0C"/>
                </a:solidFill>
                <a:latin typeface="Calibri (MS)"/>
              </a:rPr>
              <a:t> à des aides à la </a:t>
            </a:r>
            <a:r>
              <a:rPr lang="en-US" sz="2265" spc="22" dirty="0" err="1">
                <a:solidFill>
                  <a:srgbClr val="0C0E0C"/>
                </a:solidFill>
                <a:latin typeface="Calibri (MS)"/>
              </a:rPr>
              <a:t>mobilité</a:t>
            </a:r>
            <a:r>
              <a:rPr lang="en-US" sz="2265" spc="22" dirty="0">
                <a:solidFill>
                  <a:srgbClr val="0C0E0C"/>
                </a:solidFill>
                <a:latin typeface="Calibri (MS)"/>
              </a:rPr>
              <a:t> sans devoir justifier de </a:t>
            </a:r>
            <a:r>
              <a:rPr lang="en-US" sz="2265" spc="22" dirty="0" err="1">
                <a:solidFill>
                  <a:srgbClr val="0C0E0C"/>
                </a:solidFill>
                <a:latin typeface="Calibri (MS)"/>
              </a:rPr>
              <a:t>ses</a:t>
            </a:r>
            <a:r>
              <a:rPr lang="en-US" sz="2265" spc="22" dirty="0">
                <a:solidFill>
                  <a:srgbClr val="0C0E0C"/>
                </a:solidFill>
                <a:latin typeface="Calibri (MS)"/>
              </a:rPr>
              <a:t> </a:t>
            </a:r>
            <a:r>
              <a:rPr lang="en-US" sz="2265" spc="22" dirty="0" err="1">
                <a:solidFill>
                  <a:srgbClr val="0C0E0C"/>
                </a:solidFill>
                <a:latin typeface="Calibri (MS)"/>
              </a:rPr>
              <a:t>ressources</a:t>
            </a:r>
            <a:endParaRPr lang="en-US" sz="2265" spc="22" dirty="0">
              <a:solidFill>
                <a:srgbClr val="0C0E0C"/>
              </a:solidFill>
              <a:latin typeface="Calibri (MS)"/>
            </a:endParaRPr>
          </a:p>
          <a:p>
            <a:pPr>
              <a:lnSpc>
                <a:spcPts val="2471"/>
              </a:lnSpc>
            </a:pPr>
            <a:endParaRPr lang="en-US" sz="2265" spc="22" dirty="0">
              <a:solidFill>
                <a:srgbClr val="0C0E0C"/>
              </a:solidFill>
              <a:latin typeface="Calibri (MS)"/>
            </a:endParaRPr>
          </a:p>
          <a:p>
            <a:pPr>
              <a:lnSpc>
                <a:spcPts val="2471"/>
              </a:lnSpc>
            </a:pPr>
            <a:endParaRPr lang="en-US" sz="2265" spc="22" dirty="0">
              <a:solidFill>
                <a:srgbClr val="0C0E0C"/>
              </a:solidFill>
              <a:latin typeface="Calibri (MS)"/>
            </a:endParaRPr>
          </a:p>
          <a:p>
            <a:pPr>
              <a:lnSpc>
                <a:spcPts val="2471"/>
              </a:lnSpc>
            </a:pPr>
            <a:endParaRPr lang="en-US" sz="2265" spc="22" dirty="0">
              <a:solidFill>
                <a:srgbClr val="0C0E0C"/>
              </a:solidFill>
              <a:latin typeface="Calibri (MS)"/>
            </a:endParaRPr>
          </a:p>
        </p:txBody>
      </p:sp>
      <p:sp>
        <p:nvSpPr>
          <p:cNvPr id="11" name="TextBox 11"/>
          <p:cNvSpPr txBox="1"/>
          <p:nvPr/>
        </p:nvSpPr>
        <p:spPr>
          <a:xfrm>
            <a:off x="13394634" y="3168442"/>
            <a:ext cx="3922498" cy="534035"/>
          </a:xfrm>
          <a:prstGeom prst="rect">
            <a:avLst/>
          </a:prstGeom>
        </p:spPr>
        <p:txBody>
          <a:bodyPr lIns="0" tIns="0" rIns="0" bIns="0" rtlCol="0" anchor="t">
            <a:spAutoFit/>
          </a:bodyPr>
          <a:lstStyle/>
          <a:p>
            <a:pPr>
              <a:lnSpc>
                <a:spcPts val="4180"/>
              </a:lnSpc>
            </a:pPr>
            <a:r>
              <a:rPr lang="en-US" sz="3800" spc="76">
                <a:solidFill>
                  <a:srgbClr val="FFFFFF"/>
                </a:solidFill>
                <a:latin typeface="Montserrat Extra-Bold"/>
              </a:rPr>
              <a:t>Les avantages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43031" y="5408925"/>
            <a:ext cx="6452024" cy="998384"/>
            <a:chOff x="0" y="0"/>
            <a:chExt cx="1699299" cy="262949"/>
          </a:xfrm>
        </p:grpSpPr>
        <p:sp>
          <p:nvSpPr>
            <p:cNvPr id="3" name="Freeform 3"/>
            <p:cNvSpPr/>
            <p:nvPr/>
          </p:nvSpPr>
          <p:spPr>
            <a:xfrm>
              <a:off x="0" y="0"/>
              <a:ext cx="1699299" cy="262949"/>
            </a:xfrm>
            <a:custGeom>
              <a:avLst/>
              <a:gdLst/>
              <a:ahLst/>
              <a:cxnLst/>
              <a:rect l="l" t="t" r="r" b="b"/>
              <a:pathLst>
                <a:path w="1699299" h="262949">
                  <a:moveTo>
                    <a:pt x="0" y="0"/>
                  </a:moveTo>
                  <a:lnTo>
                    <a:pt x="1699299" y="0"/>
                  </a:lnTo>
                  <a:lnTo>
                    <a:pt x="1699299" y="262949"/>
                  </a:lnTo>
                  <a:lnTo>
                    <a:pt x="0" y="262949"/>
                  </a:lnTo>
                  <a:close/>
                </a:path>
              </a:pathLst>
            </a:custGeom>
            <a:solidFill>
              <a:srgbClr val="970C10">
                <a:alpha val="40784"/>
              </a:srgbClr>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p:txBody>
        </p:sp>
      </p:grpSp>
      <p:grpSp>
        <p:nvGrpSpPr>
          <p:cNvPr id="5" name="Group 5"/>
          <p:cNvGrpSpPr/>
          <p:nvPr/>
        </p:nvGrpSpPr>
        <p:grpSpPr>
          <a:xfrm>
            <a:off x="243889" y="4421762"/>
            <a:ext cx="17800221" cy="5739145"/>
            <a:chOff x="0" y="0"/>
            <a:chExt cx="53029066" cy="17097625"/>
          </a:xfrm>
        </p:grpSpPr>
        <p:sp>
          <p:nvSpPr>
            <p:cNvPr id="6" name="Freeform 6"/>
            <p:cNvSpPr/>
            <p:nvPr/>
          </p:nvSpPr>
          <p:spPr>
            <a:xfrm>
              <a:off x="0" y="0"/>
              <a:ext cx="53029067" cy="17097626"/>
            </a:xfrm>
            <a:custGeom>
              <a:avLst/>
              <a:gdLst/>
              <a:ahLst/>
              <a:cxnLst/>
              <a:rect l="l" t="t" r="r" b="b"/>
              <a:pathLst>
                <a:path w="53029067" h="17097626">
                  <a:moveTo>
                    <a:pt x="52904603" y="59690"/>
                  </a:moveTo>
                  <a:cubicBezTo>
                    <a:pt x="52940167" y="59690"/>
                    <a:pt x="52969375" y="88900"/>
                    <a:pt x="52969375" y="124460"/>
                  </a:cubicBezTo>
                  <a:lnTo>
                    <a:pt x="52969375" y="16973166"/>
                  </a:lnTo>
                  <a:cubicBezTo>
                    <a:pt x="52969375" y="17008726"/>
                    <a:pt x="52940167" y="17037935"/>
                    <a:pt x="52904603" y="17037935"/>
                  </a:cubicBezTo>
                  <a:lnTo>
                    <a:pt x="124460" y="17037935"/>
                  </a:lnTo>
                  <a:cubicBezTo>
                    <a:pt x="88900" y="17037935"/>
                    <a:pt x="59690" y="17008726"/>
                    <a:pt x="59690" y="16973166"/>
                  </a:cubicBezTo>
                  <a:lnTo>
                    <a:pt x="59690" y="124460"/>
                  </a:lnTo>
                  <a:cubicBezTo>
                    <a:pt x="59690" y="88900"/>
                    <a:pt x="88900" y="59690"/>
                    <a:pt x="124460" y="59690"/>
                  </a:cubicBezTo>
                  <a:lnTo>
                    <a:pt x="52904603" y="59690"/>
                  </a:lnTo>
                  <a:moveTo>
                    <a:pt x="52904603" y="0"/>
                  </a:moveTo>
                  <a:lnTo>
                    <a:pt x="124460" y="0"/>
                  </a:lnTo>
                  <a:cubicBezTo>
                    <a:pt x="55880" y="0"/>
                    <a:pt x="0" y="55880"/>
                    <a:pt x="0" y="124460"/>
                  </a:cubicBezTo>
                  <a:lnTo>
                    <a:pt x="0" y="16973166"/>
                  </a:lnTo>
                  <a:cubicBezTo>
                    <a:pt x="0" y="17041746"/>
                    <a:pt x="55880" y="17097626"/>
                    <a:pt x="124460" y="17097626"/>
                  </a:cubicBezTo>
                  <a:lnTo>
                    <a:pt x="52904603" y="17097626"/>
                  </a:lnTo>
                  <a:cubicBezTo>
                    <a:pt x="52973188" y="17097626"/>
                    <a:pt x="53029067" y="17041746"/>
                    <a:pt x="53029067" y="16973166"/>
                  </a:cubicBezTo>
                  <a:lnTo>
                    <a:pt x="53029067" y="124460"/>
                  </a:lnTo>
                  <a:cubicBezTo>
                    <a:pt x="53029067" y="55880"/>
                    <a:pt x="52973188" y="0"/>
                    <a:pt x="52904603" y="0"/>
                  </a:cubicBezTo>
                  <a:close/>
                </a:path>
              </a:pathLst>
            </a:custGeom>
            <a:solidFill>
              <a:srgbClr val="FDFAF0"/>
            </a:solidFill>
          </p:spPr>
        </p:sp>
      </p:grpSp>
      <p:grpSp>
        <p:nvGrpSpPr>
          <p:cNvPr id="7" name="Group 7"/>
          <p:cNvGrpSpPr/>
          <p:nvPr/>
        </p:nvGrpSpPr>
        <p:grpSpPr>
          <a:xfrm>
            <a:off x="0" y="0"/>
            <a:ext cx="18288000" cy="2591732"/>
            <a:chOff x="0" y="0"/>
            <a:chExt cx="24384000" cy="3455643"/>
          </a:xfrm>
        </p:grpSpPr>
        <p:pic>
          <p:nvPicPr>
            <p:cNvPr id="8" name="Picture 8"/>
            <p:cNvPicPr>
              <a:picLocks noChangeAspect="1"/>
            </p:cNvPicPr>
            <p:nvPr/>
          </p:nvPicPr>
          <p:blipFill>
            <a:blip r:embed="rId3">
              <a:alphaModFix amt="24000"/>
            </a:blip>
            <a:srcRect t="15226" b="63529"/>
            <a:stretch>
              <a:fillRect/>
            </a:stretch>
          </p:blipFill>
          <p:spPr>
            <a:xfrm>
              <a:off x="0" y="0"/>
              <a:ext cx="24384000" cy="3455643"/>
            </a:xfrm>
            <a:prstGeom prst="rect">
              <a:avLst/>
            </a:prstGeom>
          </p:spPr>
        </p:pic>
      </p:grpSp>
      <p:sp>
        <p:nvSpPr>
          <p:cNvPr id="9" name="Freeform 9"/>
          <p:cNvSpPr/>
          <p:nvPr/>
        </p:nvSpPr>
        <p:spPr>
          <a:xfrm>
            <a:off x="16662218" y="8649043"/>
            <a:ext cx="1511865" cy="1511865"/>
          </a:xfrm>
          <a:custGeom>
            <a:avLst/>
            <a:gdLst/>
            <a:ahLst/>
            <a:cxnLst/>
            <a:rect l="l" t="t" r="r" b="b"/>
            <a:pathLst>
              <a:path w="1511865" h="1511865">
                <a:moveTo>
                  <a:pt x="0" y="0"/>
                </a:moveTo>
                <a:lnTo>
                  <a:pt x="1511864" y="0"/>
                </a:lnTo>
                <a:lnTo>
                  <a:pt x="1511864" y="1511864"/>
                </a:lnTo>
                <a:lnTo>
                  <a:pt x="0" y="1511864"/>
                </a:lnTo>
                <a:lnTo>
                  <a:pt x="0" y="0"/>
                </a:lnTo>
                <a:close/>
              </a:path>
            </a:pathLst>
          </a:custGeom>
          <a:blipFill>
            <a:blip r:embed="rId4"/>
            <a:stretch>
              <a:fillRect/>
            </a:stretch>
          </a:blipFill>
        </p:spPr>
      </p:sp>
      <p:grpSp>
        <p:nvGrpSpPr>
          <p:cNvPr id="10" name="Group 10"/>
          <p:cNvGrpSpPr/>
          <p:nvPr/>
        </p:nvGrpSpPr>
        <p:grpSpPr>
          <a:xfrm>
            <a:off x="631046" y="4918118"/>
            <a:ext cx="6829901" cy="1705514"/>
            <a:chOff x="0" y="0"/>
            <a:chExt cx="1798822" cy="449189"/>
          </a:xfrm>
        </p:grpSpPr>
        <p:sp>
          <p:nvSpPr>
            <p:cNvPr id="11" name="Freeform 11"/>
            <p:cNvSpPr/>
            <p:nvPr/>
          </p:nvSpPr>
          <p:spPr>
            <a:xfrm>
              <a:off x="0" y="0"/>
              <a:ext cx="1798822" cy="449189"/>
            </a:xfrm>
            <a:custGeom>
              <a:avLst/>
              <a:gdLst/>
              <a:ahLst/>
              <a:cxnLst/>
              <a:rect l="l" t="t" r="r" b="b"/>
              <a:pathLst>
                <a:path w="1798822" h="449189">
                  <a:moveTo>
                    <a:pt x="0" y="0"/>
                  </a:moveTo>
                  <a:lnTo>
                    <a:pt x="1798822" y="0"/>
                  </a:lnTo>
                  <a:lnTo>
                    <a:pt x="1798822" y="449189"/>
                  </a:lnTo>
                  <a:lnTo>
                    <a:pt x="0" y="449189"/>
                  </a:lnTo>
                  <a:close/>
                </a:path>
              </a:pathLst>
            </a:custGeom>
            <a:solidFill>
              <a:srgbClr val="18406E">
                <a:alpha val="94902"/>
              </a:srgbClr>
            </a:solidFill>
          </p:spPr>
        </p:sp>
        <p:sp>
          <p:nvSpPr>
            <p:cNvPr id="12" name="TextBox 12"/>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p:txBody>
        </p:sp>
      </p:grpSp>
      <p:sp>
        <p:nvSpPr>
          <p:cNvPr id="13" name="TextBox 13"/>
          <p:cNvSpPr txBox="1"/>
          <p:nvPr/>
        </p:nvSpPr>
        <p:spPr>
          <a:xfrm>
            <a:off x="-187809" y="981075"/>
            <a:ext cx="19276479" cy="1066800"/>
          </a:xfrm>
          <a:prstGeom prst="rect">
            <a:avLst/>
          </a:prstGeom>
        </p:spPr>
        <p:txBody>
          <a:bodyPr lIns="0" tIns="0" rIns="0" bIns="0" rtlCol="0" anchor="t">
            <a:spAutoFit/>
          </a:bodyPr>
          <a:lstStyle/>
          <a:p>
            <a:pPr algn="ctr">
              <a:lnSpc>
                <a:spcPts val="8456"/>
              </a:lnSpc>
            </a:pPr>
            <a:r>
              <a:rPr lang="en-US" sz="7047" spc="281">
                <a:solidFill>
                  <a:srgbClr val="E84E10"/>
                </a:solidFill>
                <a:latin typeface="Montserrat Extra-Bold"/>
              </a:rPr>
              <a:t>PUBLIC À BESOINS SPÉCIFIQUES</a:t>
            </a:r>
          </a:p>
        </p:txBody>
      </p:sp>
      <p:sp>
        <p:nvSpPr>
          <p:cNvPr id="14" name="TextBox 14"/>
          <p:cNvSpPr txBox="1"/>
          <p:nvPr/>
        </p:nvSpPr>
        <p:spPr>
          <a:xfrm>
            <a:off x="631046" y="2738552"/>
            <a:ext cx="17204979" cy="2780729"/>
          </a:xfrm>
          <a:prstGeom prst="rect">
            <a:avLst/>
          </a:prstGeom>
        </p:spPr>
        <p:txBody>
          <a:bodyPr lIns="0" tIns="0" rIns="0" bIns="0" rtlCol="0" anchor="t">
            <a:spAutoFit/>
          </a:bodyPr>
          <a:lstStyle/>
          <a:p>
            <a:pPr>
              <a:lnSpc>
                <a:spcPts val="2933"/>
              </a:lnSpc>
            </a:pPr>
            <a:endParaRPr/>
          </a:p>
          <a:p>
            <a:pPr>
              <a:lnSpc>
                <a:spcPts val="2933"/>
              </a:lnSpc>
            </a:pPr>
            <a:r>
              <a:rPr lang="en-US" sz="2095" spc="20">
                <a:solidFill>
                  <a:srgbClr val="0C0E0C"/>
                </a:solidFill>
                <a:latin typeface="Calibri (MS)"/>
              </a:rPr>
              <a:t>Tous les profils "particuliers" peuvent prétendre à un accompagnement en projet de départ à l'international et parfois bénéficier de dispositifs particuliers.  </a:t>
            </a:r>
          </a:p>
          <a:p>
            <a:pPr>
              <a:lnSpc>
                <a:spcPts val="2933"/>
              </a:lnSpc>
            </a:pPr>
            <a:r>
              <a:rPr lang="en-US" sz="2095" spc="20">
                <a:solidFill>
                  <a:srgbClr val="0C0E0C"/>
                </a:solidFill>
                <a:latin typeface="Calibri (MS)"/>
              </a:rPr>
              <a:t>Il est important de faire le point sur votre profil et vos besoins, et de nous</a:t>
            </a:r>
            <a:r>
              <a:rPr lang="en-US" sz="2095" spc="20">
                <a:solidFill>
                  <a:srgbClr val="0C0E0C"/>
                </a:solidFill>
                <a:latin typeface="Calibri (MS) Bold"/>
              </a:rPr>
              <a:t> les signaler avant de candidater</a:t>
            </a:r>
            <a:r>
              <a:rPr lang="en-US" sz="2095" spc="20">
                <a:solidFill>
                  <a:srgbClr val="0C0E0C"/>
                </a:solidFill>
                <a:latin typeface="Calibri (MS)"/>
              </a:rPr>
              <a:t> pour que vous puissiez être guidés au plus près de votre demande. </a:t>
            </a:r>
          </a:p>
          <a:p>
            <a:pPr>
              <a:lnSpc>
                <a:spcPts val="2933"/>
              </a:lnSpc>
            </a:pPr>
            <a:endParaRPr lang="en-US" sz="2095" spc="20">
              <a:solidFill>
                <a:srgbClr val="0C0E0C"/>
              </a:solidFill>
              <a:latin typeface="Calibri (MS)"/>
            </a:endParaRPr>
          </a:p>
          <a:p>
            <a:pPr>
              <a:lnSpc>
                <a:spcPts val="2379"/>
              </a:lnSpc>
            </a:pPr>
            <a:endParaRPr lang="en-US" sz="2095" spc="20">
              <a:solidFill>
                <a:srgbClr val="0C0E0C"/>
              </a:solidFill>
              <a:latin typeface="Calibri (MS)"/>
            </a:endParaRPr>
          </a:p>
          <a:p>
            <a:pPr>
              <a:lnSpc>
                <a:spcPts val="2379"/>
              </a:lnSpc>
            </a:pPr>
            <a:endParaRPr lang="en-US" sz="2095" spc="20">
              <a:solidFill>
                <a:srgbClr val="0C0E0C"/>
              </a:solidFill>
              <a:latin typeface="Calibri (MS)"/>
            </a:endParaRPr>
          </a:p>
          <a:p>
            <a:pPr>
              <a:lnSpc>
                <a:spcPts val="2379"/>
              </a:lnSpc>
            </a:pPr>
            <a:endParaRPr lang="en-US" sz="2095" spc="20">
              <a:solidFill>
                <a:srgbClr val="0C0E0C"/>
              </a:solidFill>
              <a:latin typeface="Calibri (MS)"/>
            </a:endParaRPr>
          </a:p>
        </p:txBody>
      </p:sp>
      <p:sp>
        <p:nvSpPr>
          <p:cNvPr id="15" name="TextBox 15"/>
          <p:cNvSpPr txBox="1"/>
          <p:nvPr/>
        </p:nvSpPr>
        <p:spPr>
          <a:xfrm>
            <a:off x="631046" y="6635464"/>
            <a:ext cx="6829901" cy="2888594"/>
          </a:xfrm>
          <a:prstGeom prst="rect">
            <a:avLst/>
          </a:prstGeom>
        </p:spPr>
        <p:txBody>
          <a:bodyPr lIns="0" tIns="0" rIns="0" bIns="0" rtlCol="0" anchor="t">
            <a:spAutoFit/>
          </a:bodyPr>
          <a:lstStyle/>
          <a:p>
            <a:pPr>
              <a:lnSpc>
                <a:spcPts val="3275"/>
              </a:lnSpc>
              <a:spcBef>
                <a:spcPct val="0"/>
              </a:spcBef>
            </a:pPr>
            <a:r>
              <a:rPr lang="en-US" sz="2183" spc="109">
                <a:solidFill>
                  <a:srgbClr val="000000"/>
                </a:solidFill>
                <a:latin typeface="Calibri (MS)"/>
              </a:rPr>
              <a:t> </a:t>
            </a:r>
            <a:r>
              <a:rPr lang="en-US" sz="2183" spc="109">
                <a:solidFill>
                  <a:srgbClr val="000000"/>
                </a:solidFill>
                <a:latin typeface="Calibri (MS) Bold"/>
              </a:rPr>
              <a:t>SERVICE DES PUBLICS À BESOINS SPÉCIFIQUES (SPBS)</a:t>
            </a:r>
          </a:p>
          <a:p>
            <a:pPr>
              <a:lnSpc>
                <a:spcPts val="3275"/>
              </a:lnSpc>
              <a:spcBef>
                <a:spcPct val="0"/>
              </a:spcBef>
            </a:pPr>
            <a:r>
              <a:rPr lang="en-US" sz="2183" spc="109">
                <a:solidFill>
                  <a:srgbClr val="000000"/>
                </a:solidFill>
                <a:latin typeface="Calibri (MS) Bold"/>
              </a:rPr>
              <a:t> Bureau 14 et 18 - rez de chaussée</a:t>
            </a:r>
          </a:p>
          <a:p>
            <a:pPr>
              <a:lnSpc>
                <a:spcPts val="3275"/>
              </a:lnSpc>
              <a:spcBef>
                <a:spcPct val="0"/>
              </a:spcBef>
            </a:pPr>
            <a:r>
              <a:rPr lang="en-US" sz="2183" spc="109">
                <a:solidFill>
                  <a:srgbClr val="000000"/>
                </a:solidFill>
                <a:latin typeface="Calibri (MS) Bold"/>
              </a:rPr>
              <a:t> Bâtiment Pierre-Mendès-France</a:t>
            </a:r>
          </a:p>
          <a:p>
            <a:pPr>
              <a:lnSpc>
                <a:spcPts val="3275"/>
              </a:lnSpc>
              <a:spcBef>
                <a:spcPct val="0"/>
              </a:spcBef>
            </a:pPr>
            <a:r>
              <a:rPr lang="en-US" sz="2183" spc="109">
                <a:solidFill>
                  <a:srgbClr val="000000"/>
                </a:solidFill>
                <a:latin typeface="Calibri (MS) Bold"/>
              </a:rPr>
              <a:t> 151, rue des universités</a:t>
            </a:r>
          </a:p>
          <a:p>
            <a:pPr>
              <a:lnSpc>
                <a:spcPts val="3275"/>
              </a:lnSpc>
              <a:spcBef>
                <a:spcPct val="0"/>
              </a:spcBef>
            </a:pPr>
            <a:r>
              <a:rPr lang="en-US" sz="2183" spc="109">
                <a:solidFill>
                  <a:srgbClr val="000000"/>
                </a:solidFill>
                <a:latin typeface="Calibri (MS) Bold"/>
              </a:rPr>
              <a:t> 38 400 Saint-Martin-d'Hères</a:t>
            </a:r>
          </a:p>
          <a:p>
            <a:pPr>
              <a:lnSpc>
                <a:spcPts val="3275"/>
              </a:lnSpc>
              <a:spcBef>
                <a:spcPct val="0"/>
              </a:spcBef>
            </a:pPr>
            <a:r>
              <a:rPr lang="en-US" sz="2183" spc="109">
                <a:solidFill>
                  <a:srgbClr val="000000"/>
                </a:solidFill>
                <a:latin typeface="Calibri (MS)"/>
              </a:rPr>
              <a:t> +33 (0)4 76 74 80 14</a:t>
            </a:r>
          </a:p>
          <a:p>
            <a:pPr>
              <a:lnSpc>
                <a:spcPts val="3275"/>
              </a:lnSpc>
              <a:spcBef>
                <a:spcPct val="0"/>
              </a:spcBef>
            </a:pPr>
            <a:r>
              <a:rPr lang="en-US" sz="2183" spc="109">
                <a:solidFill>
                  <a:srgbClr val="000000"/>
                </a:solidFill>
                <a:latin typeface="Calibri (MS)"/>
              </a:rPr>
              <a:t>publics-besoins-specifiques@univ-grenoble-alpes.fr</a:t>
            </a:r>
          </a:p>
        </p:txBody>
      </p:sp>
      <p:sp>
        <p:nvSpPr>
          <p:cNvPr id="16" name="TextBox 16"/>
          <p:cNvSpPr txBox="1"/>
          <p:nvPr/>
        </p:nvSpPr>
        <p:spPr>
          <a:xfrm>
            <a:off x="10643031" y="6518857"/>
            <a:ext cx="6335871" cy="2424113"/>
          </a:xfrm>
          <a:prstGeom prst="rect">
            <a:avLst/>
          </a:prstGeom>
        </p:spPr>
        <p:txBody>
          <a:bodyPr lIns="0" tIns="0" rIns="0" bIns="0" rtlCol="0" anchor="t">
            <a:spAutoFit/>
          </a:bodyPr>
          <a:lstStyle/>
          <a:p>
            <a:pPr algn="r">
              <a:lnSpc>
                <a:spcPts val="3187"/>
              </a:lnSpc>
            </a:pPr>
            <a:r>
              <a:rPr lang="en-US" sz="2124" spc="106">
                <a:solidFill>
                  <a:srgbClr val="000000"/>
                </a:solidFill>
                <a:latin typeface="Calibri (MS) Bold"/>
              </a:rPr>
              <a:t> SERVICE ACCUEIL HANDICAP (SAH)</a:t>
            </a:r>
          </a:p>
          <a:p>
            <a:pPr algn="r">
              <a:lnSpc>
                <a:spcPts val="3187"/>
              </a:lnSpc>
              <a:spcBef>
                <a:spcPct val="0"/>
              </a:spcBef>
            </a:pPr>
            <a:r>
              <a:rPr lang="en-US" sz="2124" spc="106">
                <a:solidFill>
                  <a:srgbClr val="000000"/>
                </a:solidFill>
                <a:latin typeface="Calibri (MS)"/>
              </a:rPr>
              <a:t>Bâtiment MUSE - 80 allée Ampére -</a:t>
            </a:r>
          </a:p>
          <a:p>
            <a:pPr algn="r">
              <a:lnSpc>
                <a:spcPts val="3187"/>
              </a:lnSpc>
              <a:spcBef>
                <a:spcPct val="0"/>
              </a:spcBef>
            </a:pPr>
            <a:r>
              <a:rPr lang="en-US" sz="2124" spc="106">
                <a:solidFill>
                  <a:srgbClr val="000000"/>
                </a:solidFill>
                <a:latin typeface="Calibri (MS)"/>
              </a:rPr>
              <a:t>Domaine Universitaire - 38400 Saint Martin d'Hères</a:t>
            </a:r>
          </a:p>
          <a:p>
            <a:pPr algn="r">
              <a:lnSpc>
                <a:spcPts val="3187"/>
              </a:lnSpc>
              <a:spcBef>
                <a:spcPct val="0"/>
              </a:spcBef>
            </a:pPr>
            <a:r>
              <a:rPr lang="en-US" sz="2124" spc="106">
                <a:solidFill>
                  <a:srgbClr val="000000"/>
                </a:solidFill>
                <a:latin typeface="Calibri (MS)"/>
              </a:rPr>
              <a:t>04 76 74 85 75</a:t>
            </a:r>
          </a:p>
          <a:p>
            <a:pPr algn="r">
              <a:lnSpc>
                <a:spcPts val="3187"/>
              </a:lnSpc>
              <a:spcBef>
                <a:spcPct val="0"/>
              </a:spcBef>
            </a:pPr>
            <a:r>
              <a:rPr lang="en-US" sz="2124" spc="106">
                <a:solidFill>
                  <a:srgbClr val="000000"/>
                </a:solidFill>
                <a:latin typeface="Calibri (MS)"/>
              </a:rPr>
              <a:t>accueil-sah@univ-grenoble-alpes.fr</a:t>
            </a:r>
          </a:p>
          <a:p>
            <a:pPr algn="r">
              <a:lnSpc>
                <a:spcPts val="3187"/>
              </a:lnSpc>
              <a:spcBef>
                <a:spcPct val="0"/>
              </a:spcBef>
            </a:pPr>
            <a:endParaRPr lang="en-US" sz="2124" spc="106">
              <a:solidFill>
                <a:srgbClr val="000000"/>
              </a:solidFill>
              <a:latin typeface="Calibri (MS)"/>
            </a:endParaRPr>
          </a:p>
        </p:txBody>
      </p:sp>
      <p:sp>
        <p:nvSpPr>
          <p:cNvPr id="17" name="TextBox 17"/>
          <p:cNvSpPr txBox="1"/>
          <p:nvPr/>
        </p:nvSpPr>
        <p:spPr>
          <a:xfrm>
            <a:off x="-461888" y="5177977"/>
            <a:ext cx="6590824" cy="1109595"/>
          </a:xfrm>
          <a:prstGeom prst="rect">
            <a:avLst/>
          </a:prstGeom>
        </p:spPr>
        <p:txBody>
          <a:bodyPr lIns="0" tIns="0" rIns="0" bIns="0" rtlCol="0" anchor="t">
            <a:spAutoFit/>
          </a:bodyPr>
          <a:lstStyle/>
          <a:p>
            <a:pPr algn="l">
              <a:lnSpc>
                <a:spcPts val="2891"/>
              </a:lnSpc>
            </a:pPr>
            <a:r>
              <a:rPr lang="en-US" sz="2065" u="none" spc="20">
                <a:solidFill>
                  <a:srgbClr val="FFFFFF"/>
                </a:solidFill>
                <a:latin typeface="Calibri (MS) Bold"/>
              </a:rPr>
              <a:t>Etudiant.e engagé.e</a:t>
            </a:r>
          </a:p>
          <a:p>
            <a:pPr algn="l">
              <a:lnSpc>
                <a:spcPts val="2891"/>
              </a:lnSpc>
            </a:pPr>
            <a:r>
              <a:rPr lang="en-US" sz="2065" u="none" spc="20">
                <a:solidFill>
                  <a:srgbClr val="FFFFFF"/>
                </a:solidFill>
                <a:latin typeface="Calibri (MS) Bold"/>
              </a:rPr>
              <a:t>Etudiant.e Artiste ou Sportif.ve de Haut Niveau</a:t>
            </a:r>
          </a:p>
          <a:p>
            <a:pPr algn="l">
              <a:lnSpc>
                <a:spcPts val="2891"/>
              </a:lnSpc>
            </a:pPr>
            <a:r>
              <a:rPr lang="en-US" sz="2065" u="none" spc="20">
                <a:solidFill>
                  <a:srgbClr val="FFFFFF"/>
                </a:solidFill>
                <a:latin typeface="Calibri (MS) Bold"/>
              </a:rPr>
              <a:t>Etudiant.e Salariée</a:t>
            </a:r>
          </a:p>
        </p:txBody>
      </p:sp>
      <p:sp>
        <p:nvSpPr>
          <p:cNvPr id="18" name="TextBox 18"/>
          <p:cNvSpPr txBox="1"/>
          <p:nvPr/>
        </p:nvSpPr>
        <p:spPr>
          <a:xfrm>
            <a:off x="11359521" y="5694675"/>
            <a:ext cx="5619381" cy="385695"/>
          </a:xfrm>
          <a:prstGeom prst="rect">
            <a:avLst/>
          </a:prstGeom>
        </p:spPr>
        <p:txBody>
          <a:bodyPr lIns="0" tIns="0" rIns="0" bIns="0" rtlCol="0" anchor="t">
            <a:spAutoFit/>
          </a:bodyPr>
          <a:lstStyle/>
          <a:p>
            <a:pPr marL="1337611" lvl="4" indent="-267522" algn="r">
              <a:lnSpc>
                <a:spcPts val="2891"/>
              </a:lnSpc>
              <a:spcBef>
                <a:spcPct val="0"/>
              </a:spcBef>
            </a:pPr>
            <a:r>
              <a:rPr lang="en-US" sz="2065" u="none" spc="20">
                <a:solidFill>
                  <a:srgbClr val="FFFFFF"/>
                </a:solidFill>
                <a:latin typeface="Calibri (MS) Bold"/>
              </a:rPr>
              <a:t>Etudiant.e porteur.euse de handicap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3278346" y="5436033"/>
            <a:ext cx="8438274" cy="363932"/>
          </a:xfrm>
          <a:prstGeom prst="rect">
            <a:avLst/>
          </a:prstGeom>
          <a:solidFill>
            <a:srgbClr val="E74D0E"/>
          </a:solidFill>
        </p:spPr>
      </p:sp>
      <p:sp>
        <p:nvSpPr>
          <p:cNvPr id="3" name="Freeform 3"/>
          <p:cNvSpPr/>
          <p:nvPr/>
        </p:nvSpPr>
        <p:spPr>
          <a:xfrm>
            <a:off x="1458842" y="7487511"/>
            <a:ext cx="1906377" cy="2349626"/>
          </a:xfrm>
          <a:custGeom>
            <a:avLst/>
            <a:gdLst/>
            <a:ahLst/>
            <a:cxnLst/>
            <a:rect l="l" t="t" r="r" b="b"/>
            <a:pathLst>
              <a:path w="1906377" h="2349626">
                <a:moveTo>
                  <a:pt x="0" y="0"/>
                </a:moveTo>
                <a:lnTo>
                  <a:pt x="1906377" y="0"/>
                </a:lnTo>
                <a:lnTo>
                  <a:pt x="1906377" y="2349626"/>
                </a:lnTo>
                <a:lnTo>
                  <a:pt x="0" y="2349626"/>
                </a:lnTo>
                <a:lnTo>
                  <a:pt x="0" y="0"/>
                </a:lnTo>
                <a:close/>
              </a:path>
            </a:pathLst>
          </a:custGeom>
          <a:blipFill>
            <a:blip r:embed="rId3">
              <a:extLst>
                <a:ext uri="{96DAC541-7B7A-43D3-8B79-37D633B846F1}">
                  <asvg:svgBlip xmlns:asvg="http://schemas.microsoft.com/office/drawing/2016/SVG/main" xmlns="" r:embed="rId4"/>
                </a:ext>
              </a:extLst>
            </a:blip>
            <a:stretch>
              <a:fillRect t="-100731" r="-13408" b="-50503"/>
            </a:stretch>
          </a:blipFill>
        </p:spPr>
      </p:sp>
      <p:sp>
        <p:nvSpPr>
          <p:cNvPr id="4" name="AutoShape 4"/>
          <p:cNvSpPr/>
          <p:nvPr/>
        </p:nvSpPr>
        <p:spPr>
          <a:xfrm>
            <a:off x="2872295" y="6756550"/>
            <a:ext cx="6748" cy="39826"/>
          </a:xfrm>
          <a:prstGeom prst="rect">
            <a:avLst/>
          </a:prstGeom>
          <a:solidFill>
            <a:srgbClr val="13224F"/>
          </a:solidFill>
        </p:spPr>
      </p:sp>
      <p:sp>
        <p:nvSpPr>
          <p:cNvPr id="5" name="Freeform 5"/>
          <p:cNvSpPr/>
          <p:nvPr/>
        </p:nvSpPr>
        <p:spPr>
          <a:xfrm>
            <a:off x="1444095" y="1398862"/>
            <a:ext cx="2188227" cy="5974682"/>
          </a:xfrm>
          <a:custGeom>
            <a:avLst/>
            <a:gdLst/>
            <a:ahLst/>
            <a:cxnLst/>
            <a:rect l="l" t="t" r="r" b="b"/>
            <a:pathLst>
              <a:path w="2188227" h="5974682">
                <a:moveTo>
                  <a:pt x="0" y="0"/>
                </a:moveTo>
                <a:lnTo>
                  <a:pt x="2188228" y="0"/>
                </a:lnTo>
                <a:lnTo>
                  <a:pt x="2188228" y="5974682"/>
                </a:lnTo>
                <a:lnTo>
                  <a:pt x="0" y="59746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10481995" y="2013420"/>
            <a:ext cx="9288168" cy="827759"/>
            <a:chOff x="0" y="0"/>
            <a:chExt cx="2446266" cy="218011"/>
          </a:xfrm>
        </p:grpSpPr>
        <p:sp>
          <p:nvSpPr>
            <p:cNvPr id="7" name="Freeform 7"/>
            <p:cNvSpPr/>
            <p:nvPr/>
          </p:nvSpPr>
          <p:spPr>
            <a:xfrm>
              <a:off x="0" y="0"/>
              <a:ext cx="2446267" cy="218011"/>
            </a:xfrm>
            <a:custGeom>
              <a:avLst/>
              <a:gdLst/>
              <a:ahLst/>
              <a:cxnLst/>
              <a:rect l="l" t="t" r="r" b="b"/>
              <a:pathLst>
                <a:path w="2446267" h="218011">
                  <a:moveTo>
                    <a:pt x="0" y="0"/>
                  </a:moveTo>
                  <a:lnTo>
                    <a:pt x="2446267" y="0"/>
                  </a:lnTo>
                  <a:lnTo>
                    <a:pt x="2446267" y="218011"/>
                  </a:lnTo>
                  <a:lnTo>
                    <a:pt x="0" y="218011"/>
                  </a:lnTo>
                  <a:close/>
                </a:path>
              </a:pathLst>
            </a:custGeom>
            <a:solidFill>
              <a:srgbClr val="E74D0E">
                <a:alpha val="31765"/>
              </a:srgbClr>
            </a:solidFill>
          </p:spPr>
        </p:sp>
        <p:sp>
          <p:nvSpPr>
            <p:cNvPr id="8" name="TextBox 8"/>
            <p:cNvSpPr txBox="1"/>
            <p:nvPr/>
          </p:nvSpPr>
          <p:spPr>
            <a:xfrm>
              <a:off x="0" y="-104775"/>
              <a:ext cx="812800" cy="917575"/>
            </a:xfrm>
            <a:prstGeom prst="rect">
              <a:avLst/>
            </a:prstGeom>
          </p:spPr>
          <p:txBody>
            <a:bodyPr lIns="50800" tIns="50800" rIns="50800" bIns="50800" rtlCol="0" anchor="ctr"/>
            <a:lstStyle/>
            <a:p>
              <a:pPr algn="ctr">
                <a:lnSpc>
                  <a:spcPts val="3187"/>
                </a:lnSpc>
              </a:pPr>
              <a:endParaRPr/>
            </a:p>
          </p:txBody>
        </p:sp>
      </p:grpSp>
      <p:sp>
        <p:nvSpPr>
          <p:cNvPr id="9" name="Freeform 9"/>
          <p:cNvSpPr/>
          <p:nvPr/>
        </p:nvSpPr>
        <p:spPr>
          <a:xfrm>
            <a:off x="15126079" y="7162790"/>
            <a:ext cx="2999067" cy="2999067"/>
          </a:xfrm>
          <a:custGeom>
            <a:avLst/>
            <a:gdLst/>
            <a:ahLst/>
            <a:cxnLst/>
            <a:rect l="l" t="t" r="r" b="b"/>
            <a:pathLst>
              <a:path w="2999067" h="2999067">
                <a:moveTo>
                  <a:pt x="0" y="0"/>
                </a:moveTo>
                <a:lnTo>
                  <a:pt x="2999067" y="0"/>
                </a:lnTo>
                <a:lnTo>
                  <a:pt x="2999067" y="2999067"/>
                </a:lnTo>
                <a:lnTo>
                  <a:pt x="0" y="2999067"/>
                </a:lnTo>
                <a:lnTo>
                  <a:pt x="0" y="0"/>
                </a:lnTo>
                <a:close/>
              </a:path>
            </a:pathLst>
          </a:custGeom>
          <a:blipFill>
            <a:blip r:embed="rId5"/>
            <a:stretch>
              <a:fillRect/>
            </a:stretch>
          </a:blipFill>
        </p:spPr>
      </p:sp>
      <p:grpSp>
        <p:nvGrpSpPr>
          <p:cNvPr id="10" name="Group 10"/>
          <p:cNvGrpSpPr/>
          <p:nvPr/>
        </p:nvGrpSpPr>
        <p:grpSpPr>
          <a:xfrm>
            <a:off x="10481995" y="802471"/>
            <a:ext cx="12835089" cy="1097915"/>
            <a:chOff x="0" y="0"/>
            <a:chExt cx="17113451" cy="1463887"/>
          </a:xfrm>
        </p:grpSpPr>
        <p:sp>
          <p:nvSpPr>
            <p:cNvPr id="11" name="TextBox 11"/>
            <p:cNvSpPr txBox="1"/>
            <p:nvPr/>
          </p:nvSpPr>
          <p:spPr>
            <a:xfrm>
              <a:off x="0" y="-39511"/>
              <a:ext cx="17113451" cy="764540"/>
            </a:xfrm>
            <a:prstGeom prst="rect">
              <a:avLst/>
            </a:prstGeom>
          </p:spPr>
          <p:txBody>
            <a:bodyPr lIns="0" tIns="0" rIns="0" bIns="0" rtlCol="0" anchor="t">
              <a:spAutoFit/>
            </a:bodyPr>
            <a:lstStyle/>
            <a:p>
              <a:pPr>
                <a:lnSpc>
                  <a:spcPts val="4680"/>
                </a:lnSpc>
              </a:pPr>
              <a:r>
                <a:rPr lang="en-US" sz="3600" spc="107">
                  <a:solidFill>
                    <a:srgbClr val="13224F"/>
                  </a:solidFill>
                  <a:latin typeface="Aileron Heavy Bold"/>
                </a:rPr>
                <a:t>AVANT DE CANDIDATER</a:t>
              </a:r>
            </a:p>
          </p:txBody>
        </p:sp>
        <p:sp>
          <p:nvSpPr>
            <p:cNvPr id="12" name="TextBox 12"/>
            <p:cNvSpPr txBox="1"/>
            <p:nvPr/>
          </p:nvSpPr>
          <p:spPr>
            <a:xfrm>
              <a:off x="0" y="802922"/>
              <a:ext cx="17113451" cy="661670"/>
            </a:xfrm>
            <a:prstGeom prst="rect">
              <a:avLst/>
            </a:prstGeom>
          </p:spPr>
          <p:txBody>
            <a:bodyPr lIns="0" tIns="0" rIns="0" bIns="0" rtlCol="0" anchor="t">
              <a:spAutoFit/>
            </a:bodyPr>
            <a:lstStyle/>
            <a:p>
              <a:pPr>
                <a:lnSpc>
                  <a:spcPts val="3900"/>
                </a:lnSpc>
              </a:pPr>
              <a:r>
                <a:rPr lang="en-US" sz="2600" spc="130">
                  <a:solidFill>
                    <a:srgbClr val="13224F"/>
                  </a:solidFill>
                  <a:latin typeface="Calibri (MS)"/>
                </a:rPr>
                <a:t>Prendre le temps de faire un véritable bilan!</a:t>
              </a:r>
            </a:p>
          </p:txBody>
        </p:sp>
      </p:grpSp>
      <p:sp>
        <p:nvSpPr>
          <p:cNvPr id="13" name="TextBox 13"/>
          <p:cNvSpPr txBox="1"/>
          <p:nvPr/>
        </p:nvSpPr>
        <p:spPr>
          <a:xfrm>
            <a:off x="1462481" y="7778516"/>
            <a:ext cx="1143629" cy="525145"/>
          </a:xfrm>
          <a:prstGeom prst="rect">
            <a:avLst/>
          </a:prstGeom>
        </p:spPr>
        <p:txBody>
          <a:bodyPr lIns="0" tIns="0" rIns="0" bIns="0" rtlCol="0" anchor="t">
            <a:spAutoFit/>
          </a:bodyPr>
          <a:lstStyle/>
          <a:p>
            <a:pPr algn="ctr">
              <a:lnSpc>
                <a:spcPts val="3770"/>
              </a:lnSpc>
            </a:pPr>
            <a:r>
              <a:rPr lang="en-US" sz="2900" spc="145">
                <a:solidFill>
                  <a:srgbClr val="A3CE37"/>
                </a:solidFill>
                <a:latin typeface="Calibri (MS)"/>
              </a:rPr>
              <a:t>6</a:t>
            </a:r>
          </a:p>
        </p:txBody>
      </p:sp>
      <p:sp>
        <p:nvSpPr>
          <p:cNvPr id="14" name="TextBox 14"/>
          <p:cNvSpPr txBox="1"/>
          <p:nvPr/>
        </p:nvSpPr>
        <p:spPr>
          <a:xfrm>
            <a:off x="2725468" y="7819264"/>
            <a:ext cx="9589456" cy="424599"/>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Est-ce que j'ai vérifié les critères d'acceptation de l'université qui m'intéresse</a:t>
            </a:r>
          </a:p>
        </p:txBody>
      </p:sp>
      <p:sp>
        <p:nvSpPr>
          <p:cNvPr id="15" name="TextBox 15"/>
          <p:cNvSpPr txBox="1"/>
          <p:nvPr/>
        </p:nvSpPr>
        <p:spPr>
          <a:xfrm>
            <a:off x="2648131" y="9073051"/>
            <a:ext cx="5421548" cy="424599"/>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Est-ce que je me sens prêt.e à candidater?</a:t>
            </a:r>
          </a:p>
        </p:txBody>
      </p:sp>
      <p:sp>
        <p:nvSpPr>
          <p:cNvPr id="16" name="TextBox 16"/>
          <p:cNvSpPr txBox="1"/>
          <p:nvPr/>
        </p:nvSpPr>
        <p:spPr>
          <a:xfrm>
            <a:off x="1031580" y="4163981"/>
            <a:ext cx="1880315" cy="418563"/>
          </a:xfrm>
          <a:prstGeom prst="rect">
            <a:avLst/>
          </a:prstGeom>
        </p:spPr>
        <p:txBody>
          <a:bodyPr lIns="0" tIns="0" rIns="0" bIns="0" rtlCol="0" anchor="t">
            <a:spAutoFit/>
          </a:bodyPr>
          <a:lstStyle/>
          <a:p>
            <a:pPr algn="ctr">
              <a:lnSpc>
                <a:spcPts val="2947"/>
              </a:lnSpc>
            </a:pPr>
            <a:r>
              <a:rPr lang="en-US" sz="2267" spc="113">
                <a:solidFill>
                  <a:srgbClr val="A3CE37"/>
                </a:solidFill>
                <a:latin typeface="Calibri (MS)"/>
              </a:rPr>
              <a:t>3</a:t>
            </a:r>
          </a:p>
        </p:txBody>
      </p:sp>
      <p:sp>
        <p:nvSpPr>
          <p:cNvPr id="17" name="TextBox 17"/>
          <p:cNvSpPr txBox="1"/>
          <p:nvPr/>
        </p:nvSpPr>
        <p:spPr>
          <a:xfrm>
            <a:off x="2095500" y="2922128"/>
            <a:ext cx="5648506" cy="422704"/>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Quel est mon niveau académique?</a:t>
            </a:r>
          </a:p>
        </p:txBody>
      </p:sp>
      <p:sp>
        <p:nvSpPr>
          <p:cNvPr id="18" name="TextBox 18"/>
          <p:cNvSpPr txBox="1"/>
          <p:nvPr/>
        </p:nvSpPr>
        <p:spPr>
          <a:xfrm>
            <a:off x="2668318" y="5307818"/>
            <a:ext cx="6114898" cy="422704"/>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Où est-ce que mon cursus me permet de partir?</a:t>
            </a:r>
          </a:p>
        </p:txBody>
      </p:sp>
      <p:sp>
        <p:nvSpPr>
          <p:cNvPr id="19" name="TextBox 19"/>
          <p:cNvSpPr txBox="1"/>
          <p:nvPr/>
        </p:nvSpPr>
        <p:spPr>
          <a:xfrm>
            <a:off x="1218007" y="2963515"/>
            <a:ext cx="1507461" cy="418563"/>
          </a:xfrm>
          <a:prstGeom prst="rect">
            <a:avLst/>
          </a:prstGeom>
        </p:spPr>
        <p:txBody>
          <a:bodyPr lIns="0" tIns="0" rIns="0" bIns="0" rtlCol="0" anchor="t">
            <a:spAutoFit/>
          </a:bodyPr>
          <a:lstStyle/>
          <a:p>
            <a:pPr algn="ctr">
              <a:lnSpc>
                <a:spcPts val="2947"/>
              </a:lnSpc>
            </a:pPr>
            <a:r>
              <a:rPr lang="en-US" sz="2267" spc="113">
                <a:solidFill>
                  <a:srgbClr val="30A3BE"/>
                </a:solidFill>
                <a:latin typeface="Calibri (MS)"/>
              </a:rPr>
              <a:t>2</a:t>
            </a:r>
          </a:p>
        </p:txBody>
      </p:sp>
      <p:sp>
        <p:nvSpPr>
          <p:cNvPr id="20" name="TextBox 20"/>
          <p:cNvSpPr txBox="1"/>
          <p:nvPr/>
        </p:nvSpPr>
        <p:spPr>
          <a:xfrm>
            <a:off x="3320316" y="2622770"/>
            <a:ext cx="1507461" cy="302267"/>
          </a:xfrm>
          <a:prstGeom prst="rect">
            <a:avLst/>
          </a:prstGeom>
        </p:spPr>
        <p:txBody>
          <a:bodyPr lIns="0" tIns="0" rIns="0" bIns="0" rtlCol="0" anchor="t">
            <a:spAutoFit/>
          </a:bodyPr>
          <a:lstStyle/>
          <a:p>
            <a:pPr>
              <a:lnSpc>
                <a:spcPts val="2258"/>
              </a:lnSpc>
            </a:pPr>
            <a:endParaRPr/>
          </a:p>
        </p:txBody>
      </p:sp>
      <p:sp>
        <p:nvSpPr>
          <p:cNvPr id="21" name="TextBox 21"/>
          <p:cNvSpPr txBox="1"/>
          <p:nvPr/>
        </p:nvSpPr>
        <p:spPr>
          <a:xfrm>
            <a:off x="1115511" y="5292202"/>
            <a:ext cx="1796384" cy="432350"/>
          </a:xfrm>
          <a:prstGeom prst="rect">
            <a:avLst/>
          </a:prstGeom>
        </p:spPr>
        <p:txBody>
          <a:bodyPr lIns="0" tIns="0" rIns="0" bIns="0" rtlCol="0" anchor="t">
            <a:spAutoFit/>
          </a:bodyPr>
          <a:lstStyle/>
          <a:p>
            <a:pPr algn="ctr">
              <a:lnSpc>
                <a:spcPts val="3065"/>
              </a:lnSpc>
            </a:pPr>
            <a:r>
              <a:rPr lang="en-US" sz="2358" spc="117">
                <a:solidFill>
                  <a:srgbClr val="EF8324"/>
                </a:solidFill>
                <a:latin typeface="Calibri (MS)"/>
              </a:rPr>
              <a:t>4</a:t>
            </a:r>
          </a:p>
        </p:txBody>
      </p:sp>
      <p:sp>
        <p:nvSpPr>
          <p:cNvPr id="22" name="TextBox 22"/>
          <p:cNvSpPr txBox="1"/>
          <p:nvPr/>
        </p:nvSpPr>
        <p:spPr>
          <a:xfrm>
            <a:off x="2696893" y="4159840"/>
            <a:ext cx="4149177" cy="422704"/>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Quel est mon niveau de langue?</a:t>
            </a:r>
          </a:p>
        </p:txBody>
      </p:sp>
      <p:sp>
        <p:nvSpPr>
          <p:cNvPr id="23" name="TextBox 23"/>
          <p:cNvSpPr txBox="1"/>
          <p:nvPr/>
        </p:nvSpPr>
        <p:spPr>
          <a:xfrm>
            <a:off x="1028700" y="6553375"/>
            <a:ext cx="2011190" cy="418563"/>
          </a:xfrm>
          <a:prstGeom prst="rect">
            <a:avLst/>
          </a:prstGeom>
        </p:spPr>
        <p:txBody>
          <a:bodyPr lIns="0" tIns="0" rIns="0" bIns="0" rtlCol="0" anchor="t">
            <a:spAutoFit/>
          </a:bodyPr>
          <a:lstStyle/>
          <a:p>
            <a:pPr algn="ctr">
              <a:lnSpc>
                <a:spcPts val="2947"/>
              </a:lnSpc>
            </a:pPr>
            <a:r>
              <a:rPr lang="en-US" sz="2267" spc="113">
                <a:solidFill>
                  <a:srgbClr val="AB2724"/>
                </a:solidFill>
                <a:latin typeface="Calibri (MS)"/>
              </a:rPr>
              <a:t>5</a:t>
            </a:r>
          </a:p>
        </p:txBody>
      </p:sp>
      <p:sp>
        <p:nvSpPr>
          <p:cNvPr id="24" name="TextBox 24"/>
          <p:cNvSpPr txBox="1"/>
          <p:nvPr/>
        </p:nvSpPr>
        <p:spPr>
          <a:xfrm>
            <a:off x="2658793" y="6550205"/>
            <a:ext cx="9775883" cy="422704"/>
          </a:xfrm>
          <a:prstGeom prst="rect">
            <a:avLst/>
          </a:prstGeom>
        </p:spPr>
        <p:txBody>
          <a:bodyPr lIns="0" tIns="0" rIns="0" bIns="0" rtlCol="0" anchor="t">
            <a:spAutoFit/>
          </a:bodyPr>
          <a:lstStyle/>
          <a:p>
            <a:pPr marL="0" lvl="0" indent="0" algn="ctr">
              <a:lnSpc>
                <a:spcPts val="3158"/>
              </a:lnSpc>
              <a:spcBef>
                <a:spcPct val="0"/>
              </a:spcBef>
            </a:pPr>
            <a:r>
              <a:rPr lang="en-US" sz="2105" u="none" spc="105">
                <a:solidFill>
                  <a:srgbClr val="13224F"/>
                </a:solidFill>
                <a:latin typeface="Calibri (MS)"/>
              </a:rPr>
              <a:t>Est-ce que mon budget me permet de bien vivre dans les pays que j'envisage?</a:t>
            </a:r>
          </a:p>
        </p:txBody>
      </p:sp>
      <p:sp>
        <p:nvSpPr>
          <p:cNvPr id="25" name="TextBox 25"/>
          <p:cNvSpPr txBox="1"/>
          <p:nvPr/>
        </p:nvSpPr>
        <p:spPr>
          <a:xfrm>
            <a:off x="2725468" y="1795611"/>
            <a:ext cx="4471495" cy="424605"/>
          </a:xfrm>
          <a:prstGeom prst="rect">
            <a:avLst/>
          </a:prstGeom>
        </p:spPr>
        <p:txBody>
          <a:bodyPr lIns="0" tIns="0" rIns="0" bIns="0" rtlCol="0" anchor="t">
            <a:spAutoFit/>
          </a:bodyPr>
          <a:lstStyle/>
          <a:p>
            <a:pPr algn="ctr">
              <a:lnSpc>
                <a:spcPts val="3158"/>
              </a:lnSpc>
              <a:spcBef>
                <a:spcPct val="0"/>
              </a:spcBef>
            </a:pPr>
            <a:r>
              <a:rPr lang="en-US" sz="2105" spc="105">
                <a:solidFill>
                  <a:srgbClr val="13224F"/>
                </a:solidFill>
                <a:latin typeface="Calibri (MS)"/>
              </a:rPr>
              <a:t>Pourquoi est-ce que je veux partir?</a:t>
            </a:r>
          </a:p>
        </p:txBody>
      </p:sp>
      <p:sp>
        <p:nvSpPr>
          <p:cNvPr id="26" name="TextBox 26"/>
          <p:cNvSpPr txBox="1"/>
          <p:nvPr/>
        </p:nvSpPr>
        <p:spPr>
          <a:xfrm>
            <a:off x="1259973" y="1766038"/>
            <a:ext cx="1507461" cy="418563"/>
          </a:xfrm>
          <a:prstGeom prst="rect">
            <a:avLst/>
          </a:prstGeom>
        </p:spPr>
        <p:txBody>
          <a:bodyPr lIns="0" tIns="0" rIns="0" bIns="0" rtlCol="0" anchor="t">
            <a:spAutoFit/>
          </a:bodyPr>
          <a:lstStyle/>
          <a:p>
            <a:pPr algn="ctr">
              <a:lnSpc>
                <a:spcPts val="2947"/>
              </a:lnSpc>
            </a:pPr>
            <a:r>
              <a:rPr lang="en-US" sz="2267" spc="113">
                <a:solidFill>
                  <a:srgbClr val="18406E"/>
                </a:solidFill>
                <a:latin typeface="Calibri (MS)"/>
              </a:rPr>
              <a:t>1</a:t>
            </a:r>
          </a:p>
        </p:txBody>
      </p:sp>
      <p:sp>
        <p:nvSpPr>
          <p:cNvPr id="27" name="TextBox 27"/>
          <p:cNvSpPr txBox="1"/>
          <p:nvPr/>
        </p:nvSpPr>
        <p:spPr>
          <a:xfrm>
            <a:off x="1458842" y="9051698"/>
            <a:ext cx="1143629" cy="408940"/>
          </a:xfrm>
          <a:prstGeom prst="rect">
            <a:avLst/>
          </a:prstGeom>
        </p:spPr>
        <p:txBody>
          <a:bodyPr lIns="0" tIns="0" rIns="0" bIns="0" rtlCol="0" anchor="t">
            <a:spAutoFit/>
          </a:bodyPr>
          <a:lstStyle/>
          <a:p>
            <a:pPr algn="ctr">
              <a:lnSpc>
                <a:spcPts val="2990"/>
              </a:lnSpc>
            </a:pPr>
            <a:r>
              <a:rPr lang="en-US" sz="2300" spc="115">
                <a:solidFill>
                  <a:srgbClr val="EF8324"/>
                </a:solidFill>
                <a:latin typeface="Calibri (MS)"/>
              </a:rPr>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230740" y="436927"/>
            <a:ext cx="3315042" cy="1194795"/>
            <a:chOff x="0" y="0"/>
            <a:chExt cx="1121116" cy="406400"/>
          </a:xfrm>
        </p:grpSpPr>
        <p:sp>
          <p:nvSpPr>
            <p:cNvPr id="3" name="Freeform 3"/>
            <p:cNvSpPr/>
            <p:nvPr/>
          </p:nvSpPr>
          <p:spPr>
            <a:xfrm>
              <a:off x="17780" y="22860"/>
              <a:ext cx="1095717" cy="360680"/>
            </a:xfrm>
            <a:custGeom>
              <a:avLst/>
              <a:gdLst/>
              <a:ahLst/>
              <a:cxnLst/>
              <a:rect l="l" t="t" r="r" b="b"/>
              <a:pathLst>
                <a:path w="1095717" h="360680">
                  <a:moveTo>
                    <a:pt x="1095717" y="180340"/>
                  </a:moveTo>
                  <a:cubicBezTo>
                    <a:pt x="1095717" y="81280"/>
                    <a:pt x="1015707" y="0"/>
                    <a:pt x="915377" y="0"/>
                  </a:cubicBezTo>
                  <a:lnTo>
                    <a:pt x="172720" y="0"/>
                  </a:lnTo>
                  <a:lnTo>
                    <a:pt x="172720" y="1270"/>
                  </a:lnTo>
                  <a:cubicBezTo>
                    <a:pt x="76200" y="5080"/>
                    <a:pt x="0" y="83820"/>
                    <a:pt x="0" y="180340"/>
                  </a:cubicBezTo>
                  <a:cubicBezTo>
                    <a:pt x="0" y="276860"/>
                    <a:pt x="77470" y="355600"/>
                    <a:pt x="172720" y="359410"/>
                  </a:cubicBezTo>
                  <a:lnTo>
                    <a:pt x="172720" y="360680"/>
                  </a:lnTo>
                  <a:lnTo>
                    <a:pt x="915377" y="360680"/>
                  </a:lnTo>
                  <a:cubicBezTo>
                    <a:pt x="1014436" y="360680"/>
                    <a:pt x="1095716" y="279400"/>
                    <a:pt x="1095716" y="180340"/>
                  </a:cubicBezTo>
                  <a:close/>
                </a:path>
              </a:pathLst>
            </a:custGeom>
            <a:solidFill>
              <a:srgbClr val="193046"/>
            </a:solidFill>
          </p:spPr>
        </p:sp>
      </p:grpSp>
      <p:sp>
        <p:nvSpPr>
          <p:cNvPr id="4" name="TextBox 4"/>
          <p:cNvSpPr txBox="1"/>
          <p:nvPr/>
        </p:nvSpPr>
        <p:spPr>
          <a:xfrm>
            <a:off x="6109918" y="3126715"/>
            <a:ext cx="10569528" cy="5915025"/>
          </a:xfrm>
          <a:prstGeom prst="rect">
            <a:avLst/>
          </a:prstGeom>
        </p:spPr>
        <p:txBody>
          <a:bodyPr lIns="0" tIns="0" rIns="0" bIns="0" rtlCol="0" anchor="t">
            <a:spAutoFit/>
          </a:bodyPr>
          <a:lstStyle/>
          <a:p>
            <a:pPr>
              <a:lnSpc>
                <a:spcPts val="4200"/>
              </a:lnSpc>
            </a:pPr>
            <a:r>
              <a:rPr lang="en-US" sz="3000" spc="30">
                <a:solidFill>
                  <a:srgbClr val="E74D0E"/>
                </a:solidFill>
                <a:latin typeface="Calibri (MS)"/>
              </a:rPr>
              <a:t>Un départ en échange peut se faire au semestre ou à l'année. </a:t>
            </a:r>
          </a:p>
          <a:p>
            <a:pPr>
              <a:lnSpc>
                <a:spcPts val="4200"/>
              </a:lnSpc>
            </a:pPr>
            <a:endParaRPr lang="en-US" sz="3000" spc="30">
              <a:solidFill>
                <a:srgbClr val="E74D0E"/>
              </a:solidFill>
              <a:latin typeface="Calibri (MS)"/>
            </a:endParaRPr>
          </a:p>
          <a:p>
            <a:pPr>
              <a:lnSpc>
                <a:spcPts val="4200"/>
              </a:lnSpc>
            </a:pPr>
            <a:r>
              <a:rPr lang="en-US" sz="3000" spc="30">
                <a:solidFill>
                  <a:srgbClr val="0C0E0C"/>
                </a:solidFill>
                <a:latin typeface="Calibri (MS)"/>
              </a:rPr>
              <a:t>Cela peut varier en fonction des places attribuées par nos partenaires sur leurs accords, et selon les obligations de vos cursus (ex : Cursus Droit Langues, départ obligatoire à l'année) et les calendriers académiques proposés par les universités où vous candidaterez (ex : départ dans l'hémisphère sud : année universitaire inversée)</a:t>
            </a:r>
          </a:p>
          <a:p>
            <a:pPr>
              <a:lnSpc>
                <a:spcPts val="4200"/>
              </a:lnSpc>
            </a:pPr>
            <a:endParaRPr lang="en-US" sz="3000" spc="30">
              <a:solidFill>
                <a:srgbClr val="0C0E0C"/>
              </a:solidFill>
              <a:latin typeface="Calibri (MS)"/>
            </a:endParaRPr>
          </a:p>
          <a:p>
            <a:pPr>
              <a:lnSpc>
                <a:spcPts val="4200"/>
              </a:lnSpc>
            </a:pPr>
            <a:r>
              <a:rPr lang="en-US" sz="3000" spc="30">
                <a:solidFill>
                  <a:srgbClr val="18406E"/>
                </a:solidFill>
                <a:latin typeface="Calibri (MS) Bold"/>
              </a:rPr>
              <a:t>On candidate en moyenne un an avant de partir, peu importe la durée de sa mobilité</a:t>
            </a:r>
          </a:p>
        </p:txBody>
      </p:sp>
      <p:sp>
        <p:nvSpPr>
          <p:cNvPr id="5" name="Freeform 5"/>
          <p:cNvSpPr/>
          <p:nvPr/>
        </p:nvSpPr>
        <p:spPr>
          <a:xfrm>
            <a:off x="928931" y="4088740"/>
            <a:ext cx="4310743" cy="4114800"/>
          </a:xfrm>
          <a:custGeom>
            <a:avLst/>
            <a:gdLst/>
            <a:ahLst/>
            <a:cxnLst/>
            <a:rect l="l" t="t" r="r" b="b"/>
            <a:pathLst>
              <a:path w="4310743" h="4114800">
                <a:moveTo>
                  <a:pt x="0" y="0"/>
                </a:moveTo>
                <a:lnTo>
                  <a:pt x="4310743" y="0"/>
                </a:lnTo>
                <a:lnTo>
                  <a:pt x="43107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0019" y="214960"/>
            <a:ext cx="2833524" cy="2833524"/>
          </a:xfrm>
          <a:custGeom>
            <a:avLst/>
            <a:gdLst/>
            <a:ahLst/>
            <a:cxnLst/>
            <a:rect l="l" t="t" r="r" b="b"/>
            <a:pathLst>
              <a:path w="2833524" h="2833524">
                <a:moveTo>
                  <a:pt x="0" y="0"/>
                </a:moveTo>
                <a:lnTo>
                  <a:pt x="2833524" y="0"/>
                </a:lnTo>
                <a:lnTo>
                  <a:pt x="2833524" y="2833524"/>
                </a:lnTo>
                <a:lnTo>
                  <a:pt x="0" y="2833524"/>
                </a:lnTo>
                <a:lnTo>
                  <a:pt x="0" y="0"/>
                </a:lnTo>
                <a:close/>
              </a:path>
            </a:pathLst>
          </a:custGeom>
          <a:blipFill>
            <a:blip r:embed="rId5"/>
            <a:stretch>
              <a:fillRect/>
            </a:stretch>
          </a:blipFill>
        </p:spPr>
      </p:sp>
      <p:sp>
        <p:nvSpPr>
          <p:cNvPr id="7" name="TextBox 7"/>
          <p:cNvSpPr txBox="1"/>
          <p:nvPr/>
        </p:nvSpPr>
        <p:spPr>
          <a:xfrm>
            <a:off x="2066038" y="624840"/>
            <a:ext cx="7814585" cy="941070"/>
          </a:xfrm>
          <a:prstGeom prst="rect">
            <a:avLst/>
          </a:prstGeom>
        </p:spPr>
        <p:txBody>
          <a:bodyPr lIns="0" tIns="0" rIns="0" bIns="0" rtlCol="0" anchor="t">
            <a:spAutoFit/>
          </a:bodyPr>
          <a:lstStyle/>
          <a:p>
            <a:pPr algn="ctr">
              <a:lnSpc>
                <a:spcPts val="7050"/>
              </a:lnSpc>
            </a:pPr>
            <a:r>
              <a:rPr lang="en-US" sz="7050">
                <a:solidFill>
                  <a:srgbClr val="E74D0E"/>
                </a:solidFill>
                <a:latin typeface="Montserrat Extra-Bold"/>
              </a:rPr>
              <a:t>Le Calendrier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1806</Words>
  <Application>Microsoft Office PowerPoint</Application>
  <PresentationFormat>Personnalisé</PresentationFormat>
  <Paragraphs>294</Paragraphs>
  <Slides>28</Slides>
  <Notes>21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Calibri (MS) Bold</vt:lpstr>
      <vt:lpstr>Montserrat Extra-Bold Bold</vt:lpstr>
      <vt:lpstr>Arial</vt:lpstr>
      <vt:lpstr>Calibri (MS)</vt:lpstr>
      <vt:lpstr>Pacifico</vt:lpstr>
      <vt:lpstr>Aileron Heavy Bold</vt:lpstr>
      <vt:lpstr>Montserrat Extra-Bold</vt:lpstr>
      <vt:lpstr>Aileron Heavy</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Partir en échange 2023</dc:title>
  <cp:lastModifiedBy>ELODIE QUEFFELEC TAPIA</cp:lastModifiedBy>
  <cp:revision>2</cp:revision>
  <dcterms:created xsi:type="dcterms:W3CDTF">2006-08-16T00:00:00Z</dcterms:created>
  <dcterms:modified xsi:type="dcterms:W3CDTF">2023-07-05T14:44:12Z</dcterms:modified>
  <dc:identifier>DAFdcr5POWQ</dc:identifier>
</cp:coreProperties>
</file>